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40"/>
  </p:normalViewPr>
  <p:slideViewPr>
    <p:cSldViewPr snapToGrid="0" snapToObjects="1">
      <p:cViewPr varScale="1">
        <p:scale>
          <a:sx n="81" d="100"/>
          <a:sy n="81" d="100"/>
        </p:scale>
        <p:origin x="21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86EABA-71F5-448A-92B3-4C14448A819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2FFEA47-6C93-4286-ABBA-9ECDDCFD7790}">
      <dgm:prSet/>
      <dgm:spPr/>
      <dgm:t>
        <a:bodyPr/>
        <a:lstStyle/>
        <a:p>
          <a:r>
            <a:rPr lang="en-US"/>
            <a:t>Standard 8 - Planned interprofessional education is incorporated within the professional program.</a:t>
          </a:r>
        </a:p>
      </dgm:t>
    </dgm:pt>
    <dgm:pt modelId="{FA1B7511-FB54-4B31-ACBC-5D6DF4DE2DEC}" type="parTrans" cxnId="{59598372-8BEB-4344-93A1-2259F0CE2642}">
      <dgm:prSet/>
      <dgm:spPr/>
      <dgm:t>
        <a:bodyPr/>
        <a:lstStyle/>
        <a:p>
          <a:endParaRPr lang="en-US"/>
        </a:p>
      </dgm:t>
    </dgm:pt>
    <dgm:pt modelId="{74D1116D-9706-49B3-8498-253CD8A7F8CC}" type="sibTrans" cxnId="{59598372-8BEB-4344-93A1-2259F0CE2642}">
      <dgm:prSet/>
      <dgm:spPr/>
      <dgm:t>
        <a:bodyPr/>
        <a:lstStyle/>
        <a:p>
          <a:endParaRPr lang="en-US"/>
        </a:p>
      </dgm:t>
    </dgm:pt>
    <dgm:pt modelId="{03091BA2-66BC-4758-A3E1-6D9DA8193D9B}">
      <dgm:prSet/>
      <dgm:spPr/>
      <dgm:t>
        <a:bodyPr/>
        <a:lstStyle/>
        <a:p>
          <a:r>
            <a:rPr lang="en-US"/>
            <a:t>Standard 61 - Practice in collaboration with other health care and wellness professionals.</a:t>
          </a:r>
        </a:p>
      </dgm:t>
    </dgm:pt>
    <dgm:pt modelId="{47F06C1A-7AC0-4E3B-A625-C3E7ECA3ED11}" type="parTrans" cxnId="{8D9C0C85-25FC-4B96-B411-B095F535EDAA}">
      <dgm:prSet/>
      <dgm:spPr/>
      <dgm:t>
        <a:bodyPr/>
        <a:lstStyle/>
        <a:p>
          <a:endParaRPr lang="en-US"/>
        </a:p>
      </dgm:t>
    </dgm:pt>
    <dgm:pt modelId="{DF3EFBE7-84FF-470C-94AE-DA0AF8A78928}" type="sibTrans" cxnId="{8D9C0C85-25FC-4B96-B411-B095F535EDAA}">
      <dgm:prSet/>
      <dgm:spPr/>
      <dgm:t>
        <a:bodyPr/>
        <a:lstStyle/>
        <a:p>
          <a:endParaRPr lang="en-US"/>
        </a:p>
      </dgm:t>
    </dgm:pt>
    <dgm:pt modelId="{78DB5857-2570-C24E-A1A1-21D9EFD8A7A7}" type="pres">
      <dgm:prSet presAssocID="{C886EABA-71F5-448A-92B3-4C14448A8196}" presName="vert0" presStyleCnt="0">
        <dgm:presLayoutVars>
          <dgm:dir/>
          <dgm:animOne val="branch"/>
          <dgm:animLvl val="lvl"/>
        </dgm:presLayoutVars>
      </dgm:prSet>
      <dgm:spPr/>
    </dgm:pt>
    <dgm:pt modelId="{D3F1D173-0D88-2C41-84BE-4E21FD97FA66}" type="pres">
      <dgm:prSet presAssocID="{22FFEA47-6C93-4286-ABBA-9ECDDCFD7790}" presName="thickLine" presStyleLbl="alignNode1" presStyleIdx="0" presStyleCnt="2"/>
      <dgm:spPr/>
    </dgm:pt>
    <dgm:pt modelId="{5EB71DA6-73AF-CB4E-B5C1-6517453492B3}" type="pres">
      <dgm:prSet presAssocID="{22FFEA47-6C93-4286-ABBA-9ECDDCFD7790}" presName="horz1" presStyleCnt="0"/>
      <dgm:spPr/>
    </dgm:pt>
    <dgm:pt modelId="{279EF45A-7ACC-4844-BA27-D24FED6E998C}" type="pres">
      <dgm:prSet presAssocID="{22FFEA47-6C93-4286-ABBA-9ECDDCFD7790}" presName="tx1" presStyleLbl="revTx" presStyleIdx="0" presStyleCnt="2"/>
      <dgm:spPr/>
    </dgm:pt>
    <dgm:pt modelId="{CC96D90B-EEAA-AF4B-B766-2F5E2BECE8CC}" type="pres">
      <dgm:prSet presAssocID="{22FFEA47-6C93-4286-ABBA-9ECDDCFD7790}" presName="vert1" presStyleCnt="0"/>
      <dgm:spPr/>
    </dgm:pt>
    <dgm:pt modelId="{8867CBAD-D491-604A-B75B-3BFE74F5D3FB}" type="pres">
      <dgm:prSet presAssocID="{03091BA2-66BC-4758-A3E1-6D9DA8193D9B}" presName="thickLine" presStyleLbl="alignNode1" presStyleIdx="1" presStyleCnt="2"/>
      <dgm:spPr/>
    </dgm:pt>
    <dgm:pt modelId="{A6E03B6D-4C9D-5D41-A122-E72E87624235}" type="pres">
      <dgm:prSet presAssocID="{03091BA2-66BC-4758-A3E1-6D9DA8193D9B}" presName="horz1" presStyleCnt="0"/>
      <dgm:spPr/>
    </dgm:pt>
    <dgm:pt modelId="{71256905-7F65-864E-9368-62401B10A6EA}" type="pres">
      <dgm:prSet presAssocID="{03091BA2-66BC-4758-A3E1-6D9DA8193D9B}" presName="tx1" presStyleLbl="revTx" presStyleIdx="1" presStyleCnt="2"/>
      <dgm:spPr/>
    </dgm:pt>
    <dgm:pt modelId="{F4BFC745-FE27-6349-AEB0-60E8D56AAADB}" type="pres">
      <dgm:prSet presAssocID="{03091BA2-66BC-4758-A3E1-6D9DA8193D9B}" presName="vert1" presStyleCnt="0"/>
      <dgm:spPr/>
    </dgm:pt>
  </dgm:ptLst>
  <dgm:cxnLst>
    <dgm:cxn modelId="{59598372-8BEB-4344-93A1-2259F0CE2642}" srcId="{C886EABA-71F5-448A-92B3-4C14448A8196}" destId="{22FFEA47-6C93-4286-ABBA-9ECDDCFD7790}" srcOrd="0" destOrd="0" parTransId="{FA1B7511-FB54-4B31-ACBC-5D6DF4DE2DEC}" sibTransId="{74D1116D-9706-49B3-8498-253CD8A7F8CC}"/>
    <dgm:cxn modelId="{9C3A947B-9907-864E-A2A3-A7D7631875D6}" type="presOf" srcId="{22FFEA47-6C93-4286-ABBA-9ECDDCFD7790}" destId="{279EF45A-7ACC-4844-BA27-D24FED6E998C}" srcOrd="0" destOrd="0" presId="urn:microsoft.com/office/officeart/2008/layout/LinedList"/>
    <dgm:cxn modelId="{8D9C0C85-25FC-4B96-B411-B095F535EDAA}" srcId="{C886EABA-71F5-448A-92B3-4C14448A8196}" destId="{03091BA2-66BC-4758-A3E1-6D9DA8193D9B}" srcOrd="1" destOrd="0" parTransId="{47F06C1A-7AC0-4E3B-A625-C3E7ECA3ED11}" sibTransId="{DF3EFBE7-84FF-470C-94AE-DA0AF8A78928}"/>
    <dgm:cxn modelId="{712A15C0-8871-664B-AAC9-6706459C8E53}" type="presOf" srcId="{03091BA2-66BC-4758-A3E1-6D9DA8193D9B}" destId="{71256905-7F65-864E-9368-62401B10A6EA}" srcOrd="0" destOrd="0" presId="urn:microsoft.com/office/officeart/2008/layout/LinedList"/>
    <dgm:cxn modelId="{83B7EDDC-74C3-3143-BAE6-6D670BF4D7EB}" type="presOf" srcId="{C886EABA-71F5-448A-92B3-4C14448A8196}" destId="{78DB5857-2570-C24E-A1A1-21D9EFD8A7A7}" srcOrd="0" destOrd="0" presId="urn:microsoft.com/office/officeart/2008/layout/LinedList"/>
    <dgm:cxn modelId="{AB092BC6-A9E4-E24B-BCF0-F05B20BDA92F}" type="presParOf" srcId="{78DB5857-2570-C24E-A1A1-21D9EFD8A7A7}" destId="{D3F1D173-0D88-2C41-84BE-4E21FD97FA66}" srcOrd="0" destOrd="0" presId="urn:microsoft.com/office/officeart/2008/layout/LinedList"/>
    <dgm:cxn modelId="{4676AE9E-EFB8-EC43-8A9E-D8406FD2D788}" type="presParOf" srcId="{78DB5857-2570-C24E-A1A1-21D9EFD8A7A7}" destId="{5EB71DA6-73AF-CB4E-B5C1-6517453492B3}" srcOrd="1" destOrd="0" presId="urn:microsoft.com/office/officeart/2008/layout/LinedList"/>
    <dgm:cxn modelId="{7CD33391-220D-5F41-A5CC-A3FF33F44935}" type="presParOf" srcId="{5EB71DA6-73AF-CB4E-B5C1-6517453492B3}" destId="{279EF45A-7ACC-4844-BA27-D24FED6E998C}" srcOrd="0" destOrd="0" presId="urn:microsoft.com/office/officeart/2008/layout/LinedList"/>
    <dgm:cxn modelId="{16F6EFD1-69E5-3647-BA48-5EB39AAC9E0D}" type="presParOf" srcId="{5EB71DA6-73AF-CB4E-B5C1-6517453492B3}" destId="{CC96D90B-EEAA-AF4B-B766-2F5E2BECE8CC}" srcOrd="1" destOrd="0" presId="urn:microsoft.com/office/officeart/2008/layout/LinedList"/>
    <dgm:cxn modelId="{CC710C2D-3FDB-0C4B-8F03-101EB593D6FD}" type="presParOf" srcId="{78DB5857-2570-C24E-A1A1-21D9EFD8A7A7}" destId="{8867CBAD-D491-604A-B75B-3BFE74F5D3FB}" srcOrd="2" destOrd="0" presId="urn:microsoft.com/office/officeart/2008/layout/LinedList"/>
    <dgm:cxn modelId="{6F5329BC-B9BF-7D4D-9F7B-2DF69CEB9384}" type="presParOf" srcId="{78DB5857-2570-C24E-A1A1-21D9EFD8A7A7}" destId="{A6E03B6D-4C9D-5D41-A122-E72E87624235}" srcOrd="3" destOrd="0" presId="urn:microsoft.com/office/officeart/2008/layout/LinedList"/>
    <dgm:cxn modelId="{968CA1FE-2EA1-644C-B606-EDCDD548CA87}" type="presParOf" srcId="{A6E03B6D-4C9D-5D41-A122-E72E87624235}" destId="{71256905-7F65-864E-9368-62401B10A6EA}" srcOrd="0" destOrd="0" presId="urn:microsoft.com/office/officeart/2008/layout/LinedList"/>
    <dgm:cxn modelId="{A2F61E85-34B7-4F4B-9FE8-84730457DF91}" type="presParOf" srcId="{A6E03B6D-4C9D-5D41-A122-E72E87624235}" destId="{F4BFC745-FE27-6349-AEB0-60E8D56AAAD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9FA7A4-5C42-45AF-A0D1-112A688E5A3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58354CF-5F97-4DB4-88D8-21C37BCB5A3E}">
      <dgm:prSet/>
      <dgm:spPr/>
      <dgm:t>
        <a:bodyPr/>
        <a:lstStyle/>
        <a:p>
          <a:r>
            <a:rPr lang="en-US"/>
            <a:t>Online Module</a:t>
          </a:r>
        </a:p>
      </dgm:t>
    </dgm:pt>
    <dgm:pt modelId="{F0576788-682F-40A5-B665-C17D891829D0}" type="parTrans" cxnId="{6C70A5E4-1A02-4429-9CCA-F0DBE1CDB578}">
      <dgm:prSet/>
      <dgm:spPr/>
      <dgm:t>
        <a:bodyPr/>
        <a:lstStyle/>
        <a:p>
          <a:endParaRPr lang="en-US"/>
        </a:p>
      </dgm:t>
    </dgm:pt>
    <dgm:pt modelId="{BA38D036-322D-4A64-9CF3-ACDD710A9359}" type="sibTrans" cxnId="{6C70A5E4-1A02-4429-9CCA-F0DBE1CDB578}">
      <dgm:prSet/>
      <dgm:spPr/>
      <dgm:t>
        <a:bodyPr/>
        <a:lstStyle/>
        <a:p>
          <a:endParaRPr lang="en-US"/>
        </a:p>
      </dgm:t>
    </dgm:pt>
    <dgm:pt modelId="{4E3D8076-70B3-45AF-9E40-AFC640DFAD7F}">
      <dgm:prSet/>
      <dgm:spPr/>
      <dgm:t>
        <a:bodyPr/>
        <a:lstStyle/>
        <a:p>
          <a:r>
            <a:rPr lang="en-US"/>
            <a:t>Survey – ISVS-21</a:t>
          </a:r>
        </a:p>
      </dgm:t>
    </dgm:pt>
    <dgm:pt modelId="{A056D3BE-C278-4D98-8F43-63D32480B085}" type="parTrans" cxnId="{B5079874-A23C-442E-9BD7-7536265BAC20}">
      <dgm:prSet/>
      <dgm:spPr/>
      <dgm:t>
        <a:bodyPr/>
        <a:lstStyle/>
        <a:p>
          <a:endParaRPr lang="en-US"/>
        </a:p>
      </dgm:t>
    </dgm:pt>
    <dgm:pt modelId="{16E8B847-7838-45A5-BBC0-A99955813645}" type="sibTrans" cxnId="{B5079874-A23C-442E-9BD7-7536265BAC20}">
      <dgm:prSet/>
      <dgm:spPr/>
      <dgm:t>
        <a:bodyPr/>
        <a:lstStyle/>
        <a:p>
          <a:endParaRPr lang="en-US"/>
        </a:p>
      </dgm:t>
    </dgm:pt>
    <dgm:pt modelId="{0282767C-4EF5-40D6-87D9-993353511F52}">
      <dgm:prSet/>
      <dgm:spPr/>
      <dgm:t>
        <a:bodyPr/>
        <a:lstStyle/>
        <a:p>
          <a:r>
            <a:rPr lang="en-US"/>
            <a:t>Focus Groups / Semi-structured Interviews</a:t>
          </a:r>
        </a:p>
      </dgm:t>
    </dgm:pt>
    <dgm:pt modelId="{85136863-DA3A-432D-A888-789C2F873EF5}" type="parTrans" cxnId="{B83B9020-CFF9-45A7-A9E9-11C24C1E75B7}">
      <dgm:prSet/>
      <dgm:spPr/>
      <dgm:t>
        <a:bodyPr/>
        <a:lstStyle/>
        <a:p>
          <a:endParaRPr lang="en-US"/>
        </a:p>
      </dgm:t>
    </dgm:pt>
    <dgm:pt modelId="{9846AE41-A0E8-4C50-964E-41136E6112E0}" type="sibTrans" cxnId="{B83B9020-CFF9-45A7-A9E9-11C24C1E75B7}">
      <dgm:prSet/>
      <dgm:spPr/>
      <dgm:t>
        <a:bodyPr/>
        <a:lstStyle/>
        <a:p>
          <a:endParaRPr lang="en-US"/>
        </a:p>
      </dgm:t>
    </dgm:pt>
    <dgm:pt modelId="{8165F4FE-3E59-1E4A-8F26-2C6F1A1DC8BA}" type="pres">
      <dgm:prSet presAssocID="{FD9FA7A4-5C42-45AF-A0D1-112A688E5A34}" presName="hierChild1" presStyleCnt="0">
        <dgm:presLayoutVars>
          <dgm:chPref val="1"/>
          <dgm:dir/>
          <dgm:animOne val="branch"/>
          <dgm:animLvl val="lvl"/>
          <dgm:resizeHandles/>
        </dgm:presLayoutVars>
      </dgm:prSet>
      <dgm:spPr/>
    </dgm:pt>
    <dgm:pt modelId="{1E9566C7-0765-7141-9430-EAFC41C05973}" type="pres">
      <dgm:prSet presAssocID="{758354CF-5F97-4DB4-88D8-21C37BCB5A3E}" presName="hierRoot1" presStyleCnt="0"/>
      <dgm:spPr/>
    </dgm:pt>
    <dgm:pt modelId="{CC2548A8-734B-D64A-8E7D-82F969141F79}" type="pres">
      <dgm:prSet presAssocID="{758354CF-5F97-4DB4-88D8-21C37BCB5A3E}" presName="composite" presStyleCnt="0"/>
      <dgm:spPr/>
    </dgm:pt>
    <dgm:pt modelId="{8AA212C6-29AF-454D-859F-EA1DEEB94E5C}" type="pres">
      <dgm:prSet presAssocID="{758354CF-5F97-4DB4-88D8-21C37BCB5A3E}" presName="background" presStyleLbl="node0" presStyleIdx="0" presStyleCnt="3"/>
      <dgm:spPr/>
    </dgm:pt>
    <dgm:pt modelId="{90013C95-665E-2547-B9AC-0A2AF600C0FF}" type="pres">
      <dgm:prSet presAssocID="{758354CF-5F97-4DB4-88D8-21C37BCB5A3E}" presName="text" presStyleLbl="fgAcc0" presStyleIdx="0" presStyleCnt="3">
        <dgm:presLayoutVars>
          <dgm:chPref val="3"/>
        </dgm:presLayoutVars>
      </dgm:prSet>
      <dgm:spPr/>
    </dgm:pt>
    <dgm:pt modelId="{02B63E9D-1ED5-1645-83F3-BB8CF23FBED7}" type="pres">
      <dgm:prSet presAssocID="{758354CF-5F97-4DB4-88D8-21C37BCB5A3E}" presName="hierChild2" presStyleCnt="0"/>
      <dgm:spPr/>
    </dgm:pt>
    <dgm:pt modelId="{353D729F-3E97-CE49-9981-71D31D743758}" type="pres">
      <dgm:prSet presAssocID="{4E3D8076-70B3-45AF-9E40-AFC640DFAD7F}" presName="hierRoot1" presStyleCnt="0"/>
      <dgm:spPr/>
    </dgm:pt>
    <dgm:pt modelId="{DA8477E6-F683-FD44-8F55-8FBE7CF9BAF9}" type="pres">
      <dgm:prSet presAssocID="{4E3D8076-70B3-45AF-9E40-AFC640DFAD7F}" presName="composite" presStyleCnt="0"/>
      <dgm:spPr/>
    </dgm:pt>
    <dgm:pt modelId="{6E3A46EB-4F7F-6F48-A7AF-6FAB887F103E}" type="pres">
      <dgm:prSet presAssocID="{4E3D8076-70B3-45AF-9E40-AFC640DFAD7F}" presName="background" presStyleLbl="node0" presStyleIdx="1" presStyleCnt="3"/>
      <dgm:spPr/>
    </dgm:pt>
    <dgm:pt modelId="{2A1CC206-C04A-F043-9E10-80D3C47A4739}" type="pres">
      <dgm:prSet presAssocID="{4E3D8076-70B3-45AF-9E40-AFC640DFAD7F}" presName="text" presStyleLbl="fgAcc0" presStyleIdx="1" presStyleCnt="3">
        <dgm:presLayoutVars>
          <dgm:chPref val="3"/>
        </dgm:presLayoutVars>
      </dgm:prSet>
      <dgm:spPr/>
    </dgm:pt>
    <dgm:pt modelId="{6C160559-810C-9445-AF72-30BFBE713346}" type="pres">
      <dgm:prSet presAssocID="{4E3D8076-70B3-45AF-9E40-AFC640DFAD7F}" presName="hierChild2" presStyleCnt="0"/>
      <dgm:spPr/>
    </dgm:pt>
    <dgm:pt modelId="{19ACA9CD-40ED-F149-A4E8-791F3627B627}" type="pres">
      <dgm:prSet presAssocID="{0282767C-4EF5-40D6-87D9-993353511F52}" presName="hierRoot1" presStyleCnt="0"/>
      <dgm:spPr/>
    </dgm:pt>
    <dgm:pt modelId="{D486D766-0DFF-5640-A26E-D1B91390FF89}" type="pres">
      <dgm:prSet presAssocID="{0282767C-4EF5-40D6-87D9-993353511F52}" presName="composite" presStyleCnt="0"/>
      <dgm:spPr/>
    </dgm:pt>
    <dgm:pt modelId="{3DFDE678-34FF-A042-BA90-8A3F571B54EA}" type="pres">
      <dgm:prSet presAssocID="{0282767C-4EF5-40D6-87D9-993353511F52}" presName="background" presStyleLbl="node0" presStyleIdx="2" presStyleCnt="3"/>
      <dgm:spPr/>
    </dgm:pt>
    <dgm:pt modelId="{7AFFE6CF-98D6-A54E-86DF-5579FDDAB4B4}" type="pres">
      <dgm:prSet presAssocID="{0282767C-4EF5-40D6-87D9-993353511F52}" presName="text" presStyleLbl="fgAcc0" presStyleIdx="2" presStyleCnt="3">
        <dgm:presLayoutVars>
          <dgm:chPref val="3"/>
        </dgm:presLayoutVars>
      </dgm:prSet>
      <dgm:spPr/>
    </dgm:pt>
    <dgm:pt modelId="{9CF748AE-A0D4-F548-9019-A686ED682256}" type="pres">
      <dgm:prSet presAssocID="{0282767C-4EF5-40D6-87D9-993353511F52}" presName="hierChild2" presStyleCnt="0"/>
      <dgm:spPr/>
    </dgm:pt>
  </dgm:ptLst>
  <dgm:cxnLst>
    <dgm:cxn modelId="{B83B9020-CFF9-45A7-A9E9-11C24C1E75B7}" srcId="{FD9FA7A4-5C42-45AF-A0D1-112A688E5A34}" destId="{0282767C-4EF5-40D6-87D9-993353511F52}" srcOrd="2" destOrd="0" parTransId="{85136863-DA3A-432D-A888-789C2F873EF5}" sibTransId="{9846AE41-A0E8-4C50-964E-41136E6112E0}"/>
    <dgm:cxn modelId="{B5079874-A23C-442E-9BD7-7536265BAC20}" srcId="{FD9FA7A4-5C42-45AF-A0D1-112A688E5A34}" destId="{4E3D8076-70B3-45AF-9E40-AFC640DFAD7F}" srcOrd="1" destOrd="0" parTransId="{A056D3BE-C278-4D98-8F43-63D32480B085}" sibTransId="{16E8B847-7838-45A5-BBC0-A99955813645}"/>
    <dgm:cxn modelId="{3D2BF4BF-9AD8-3C4C-8FEC-23EE0134089B}" type="presOf" srcId="{FD9FA7A4-5C42-45AF-A0D1-112A688E5A34}" destId="{8165F4FE-3E59-1E4A-8F26-2C6F1A1DC8BA}" srcOrd="0" destOrd="0" presId="urn:microsoft.com/office/officeart/2005/8/layout/hierarchy1"/>
    <dgm:cxn modelId="{6C70A5E4-1A02-4429-9CCA-F0DBE1CDB578}" srcId="{FD9FA7A4-5C42-45AF-A0D1-112A688E5A34}" destId="{758354CF-5F97-4DB4-88D8-21C37BCB5A3E}" srcOrd="0" destOrd="0" parTransId="{F0576788-682F-40A5-B665-C17D891829D0}" sibTransId="{BA38D036-322D-4A64-9CF3-ACDD710A9359}"/>
    <dgm:cxn modelId="{0C1084E5-E62D-EF44-8FD7-3ECDB620016D}" type="presOf" srcId="{0282767C-4EF5-40D6-87D9-993353511F52}" destId="{7AFFE6CF-98D6-A54E-86DF-5579FDDAB4B4}" srcOrd="0" destOrd="0" presId="urn:microsoft.com/office/officeart/2005/8/layout/hierarchy1"/>
    <dgm:cxn modelId="{7D401EEF-7DFF-614E-A2CF-4F0C31E5D3D3}" type="presOf" srcId="{4E3D8076-70B3-45AF-9E40-AFC640DFAD7F}" destId="{2A1CC206-C04A-F043-9E10-80D3C47A4739}" srcOrd="0" destOrd="0" presId="urn:microsoft.com/office/officeart/2005/8/layout/hierarchy1"/>
    <dgm:cxn modelId="{626200FF-6C16-384C-BE08-AA94834808AE}" type="presOf" srcId="{758354CF-5F97-4DB4-88D8-21C37BCB5A3E}" destId="{90013C95-665E-2547-B9AC-0A2AF600C0FF}" srcOrd="0" destOrd="0" presId="urn:microsoft.com/office/officeart/2005/8/layout/hierarchy1"/>
    <dgm:cxn modelId="{9B86F9F3-FE6F-FC49-B38D-CBD8C0186A2E}" type="presParOf" srcId="{8165F4FE-3E59-1E4A-8F26-2C6F1A1DC8BA}" destId="{1E9566C7-0765-7141-9430-EAFC41C05973}" srcOrd="0" destOrd="0" presId="urn:microsoft.com/office/officeart/2005/8/layout/hierarchy1"/>
    <dgm:cxn modelId="{DDAAFFE4-7ED8-8B4F-B4F0-272CEFDDB4D2}" type="presParOf" srcId="{1E9566C7-0765-7141-9430-EAFC41C05973}" destId="{CC2548A8-734B-D64A-8E7D-82F969141F79}" srcOrd="0" destOrd="0" presId="urn:microsoft.com/office/officeart/2005/8/layout/hierarchy1"/>
    <dgm:cxn modelId="{E248942B-45D2-D14C-A088-59557C0DC4EF}" type="presParOf" srcId="{CC2548A8-734B-D64A-8E7D-82F969141F79}" destId="{8AA212C6-29AF-454D-859F-EA1DEEB94E5C}" srcOrd="0" destOrd="0" presId="urn:microsoft.com/office/officeart/2005/8/layout/hierarchy1"/>
    <dgm:cxn modelId="{8887F454-D6EE-8B4A-AD72-71B10F103944}" type="presParOf" srcId="{CC2548A8-734B-D64A-8E7D-82F969141F79}" destId="{90013C95-665E-2547-B9AC-0A2AF600C0FF}" srcOrd="1" destOrd="0" presId="urn:microsoft.com/office/officeart/2005/8/layout/hierarchy1"/>
    <dgm:cxn modelId="{5F458F1F-79E5-D24B-9DFA-37147D9524CB}" type="presParOf" srcId="{1E9566C7-0765-7141-9430-EAFC41C05973}" destId="{02B63E9D-1ED5-1645-83F3-BB8CF23FBED7}" srcOrd="1" destOrd="0" presId="urn:microsoft.com/office/officeart/2005/8/layout/hierarchy1"/>
    <dgm:cxn modelId="{38406652-13E5-5146-A173-5A02486D54AC}" type="presParOf" srcId="{8165F4FE-3E59-1E4A-8F26-2C6F1A1DC8BA}" destId="{353D729F-3E97-CE49-9981-71D31D743758}" srcOrd="1" destOrd="0" presId="urn:microsoft.com/office/officeart/2005/8/layout/hierarchy1"/>
    <dgm:cxn modelId="{AFBAC111-A771-6E41-A9F6-B7AD9340E4D9}" type="presParOf" srcId="{353D729F-3E97-CE49-9981-71D31D743758}" destId="{DA8477E6-F683-FD44-8F55-8FBE7CF9BAF9}" srcOrd="0" destOrd="0" presId="urn:microsoft.com/office/officeart/2005/8/layout/hierarchy1"/>
    <dgm:cxn modelId="{7A6BF641-E725-4C48-A37C-C39390E41EEF}" type="presParOf" srcId="{DA8477E6-F683-FD44-8F55-8FBE7CF9BAF9}" destId="{6E3A46EB-4F7F-6F48-A7AF-6FAB887F103E}" srcOrd="0" destOrd="0" presId="urn:microsoft.com/office/officeart/2005/8/layout/hierarchy1"/>
    <dgm:cxn modelId="{90065CEE-70F7-B645-BCB5-769410C1AD07}" type="presParOf" srcId="{DA8477E6-F683-FD44-8F55-8FBE7CF9BAF9}" destId="{2A1CC206-C04A-F043-9E10-80D3C47A4739}" srcOrd="1" destOrd="0" presId="urn:microsoft.com/office/officeart/2005/8/layout/hierarchy1"/>
    <dgm:cxn modelId="{D5578289-6AE8-864F-B3A6-491185EDB90D}" type="presParOf" srcId="{353D729F-3E97-CE49-9981-71D31D743758}" destId="{6C160559-810C-9445-AF72-30BFBE713346}" srcOrd="1" destOrd="0" presId="urn:microsoft.com/office/officeart/2005/8/layout/hierarchy1"/>
    <dgm:cxn modelId="{004CABD8-382D-B64E-956F-98A5AE68ACFF}" type="presParOf" srcId="{8165F4FE-3E59-1E4A-8F26-2C6F1A1DC8BA}" destId="{19ACA9CD-40ED-F149-A4E8-791F3627B627}" srcOrd="2" destOrd="0" presId="urn:microsoft.com/office/officeart/2005/8/layout/hierarchy1"/>
    <dgm:cxn modelId="{0003C28E-E454-0E44-9C72-8C5B31DCF47A}" type="presParOf" srcId="{19ACA9CD-40ED-F149-A4E8-791F3627B627}" destId="{D486D766-0DFF-5640-A26E-D1B91390FF89}" srcOrd="0" destOrd="0" presId="urn:microsoft.com/office/officeart/2005/8/layout/hierarchy1"/>
    <dgm:cxn modelId="{330D597A-EB7E-F340-88FC-C8B49F0DAA16}" type="presParOf" srcId="{D486D766-0DFF-5640-A26E-D1B91390FF89}" destId="{3DFDE678-34FF-A042-BA90-8A3F571B54EA}" srcOrd="0" destOrd="0" presId="urn:microsoft.com/office/officeart/2005/8/layout/hierarchy1"/>
    <dgm:cxn modelId="{38360609-7B0E-6441-9C4B-9095F201C084}" type="presParOf" srcId="{D486D766-0DFF-5640-A26E-D1B91390FF89}" destId="{7AFFE6CF-98D6-A54E-86DF-5579FDDAB4B4}" srcOrd="1" destOrd="0" presId="urn:microsoft.com/office/officeart/2005/8/layout/hierarchy1"/>
    <dgm:cxn modelId="{362FC727-C647-9D46-9CAC-7E69C104F4A8}" type="presParOf" srcId="{19ACA9CD-40ED-F149-A4E8-791F3627B627}" destId="{9CF748AE-A0D4-F548-9019-A686ED68225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104646-9FA1-43D3-8CF9-913C9489DAC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6380B5B-7A31-4454-80E0-15DA97E9F1A7}">
      <dgm:prSet/>
      <dgm:spPr/>
      <dgm:t>
        <a:bodyPr/>
        <a:lstStyle/>
        <a:p>
          <a:pPr>
            <a:lnSpc>
              <a:spcPct val="100000"/>
            </a:lnSpc>
          </a:pPr>
          <a:r>
            <a:rPr lang="en-US"/>
            <a:t>Educate and develop preceptors in IPE/IPCP</a:t>
          </a:r>
        </a:p>
      </dgm:t>
    </dgm:pt>
    <dgm:pt modelId="{D28A9819-E1E2-4314-A593-F3540694A31C}" type="parTrans" cxnId="{08F5D8B4-9789-4339-96C6-340E9AF7586C}">
      <dgm:prSet/>
      <dgm:spPr/>
      <dgm:t>
        <a:bodyPr/>
        <a:lstStyle/>
        <a:p>
          <a:endParaRPr lang="en-US"/>
        </a:p>
      </dgm:t>
    </dgm:pt>
    <dgm:pt modelId="{13E1A00A-95D7-474E-8CF7-3FC0D8EC1D67}" type="sibTrans" cxnId="{08F5D8B4-9789-4339-96C6-340E9AF7586C}">
      <dgm:prSet/>
      <dgm:spPr/>
      <dgm:t>
        <a:bodyPr/>
        <a:lstStyle/>
        <a:p>
          <a:endParaRPr lang="en-US"/>
        </a:p>
      </dgm:t>
    </dgm:pt>
    <dgm:pt modelId="{E3DAA44B-0106-4EBE-A1D0-8EEDAC3FA136}">
      <dgm:prSet/>
      <dgm:spPr/>
      <dgm:t>
        <a:bodyPr/>
        <a:lstStyle/>
        <a:p>
          <a:pPr>
            <a:lnSpc>
              <a:spcPct val="100000"/>
            </a:lnSpc>
          </a:pPr>
          <a:r>
            <a:rPr lang="en-US"/>
            <a:t>Review IPE/IPCP experiences</a:t>
          </a:r>
        </a:p>
      </dgm:t>
    </dgm:pt>
    <dgm:pt modelId="{D9864CC7-AA8D-42BF-B400-150EFD34338C}" type="parTrans" cxnId="{99AD9349-5D8C-444F-BD46-B2E82E25A772}">
      <dgm:prSet/>
      <dgm:spPr/>
      <dgm:t>
        <a:bodyPr/>
        <a:lstStyle/>
        <a:p>
          <a:endParaRPr lang="en-US"/>
        </a:p>
      </dgm:t>
    </dgm:pt>
    <dgm:pt modelId="{5E633006-E139-4D13-BA2A-2E0BFCFE3C7D}" type="sibTrans" cxnId="{99AD9349-5D8C-444F-BD46-B2E82E25A772}">
      <dgm:prSet/>
      <dgm:spPr/>
      <dgm:t>
        <a:bodyPr/>
        <a:lstStyle/>
        <a:p>
          <a:endParaRPr lang="en-US"/>
        </a:p>
      </dgm:t>
    </dgm:pt>
    <dgm:pt modelId="{EB1B85A3-9FB7-4855-B0F4-20745563CF00}">
      <dgm:prSet/>
      <dgm:spPr/>
      <dgm:t>
        <a:bodyPr/>
        <a:lstStyle/>
        <a:p>
          <a:pPr>
            <a:lnSpc>
              <a:spcPct val="100000"/>
            </a:lnSpc>
          </a:pPr>
          <a:r>
            <a:rPr lang="en-US"/>
            <a:t>Online modules</a:t>
          </a:r>
        </a:p>
      </dgm:t>
    </dgm:pt>
    <dgm:pt modelId="{99C3B58D-35F5-4399-ADB0-95978FFE1A64}" type="parTrans" cxnId="{DC9EA24E-F549-41D4-94A4-DB6B25518C87}">
      <dgm:prSet/>
      <dgm:spPr/>
      <dgm:t>
        <a:bodyPr/>
        <a:lstStyle/>
        <a:p>
          <a:endParaRPr lang="en-US"/>
        </a:p>
      </dgm:t>
    </dgm:pt>
    <dgm:pt modelId="{E648FD45-FF7C-4514-B1BE-37E890489F20}" type="sibTrans" cxnId="{DC9EA24E-F549-41D4-94A4-DB6B25518C87}">
      <dgm:prSet/>
      <dgm:spPr/>
      <dgm:t>
        <a:bodyPr/>
        <a:lstStyle/>
        <a:p>
          <a:endParaRPr lang="en-US"/>
        </a:p>
      </dgm:t>
    </dgm:pt>
    <dgm:pt modelId="{8FB77A76-CD80-47CE-A1C2-E46F451157D3}" type="pres">
      <dgm:prSet presAssocID="{3F104646-9FA1-43D3-8CF9-913C9489DACF}" presName="root" presStyleCnt="0">
        <dgm:presLayoutVars>
          <dgm:dir/>
          <dgm:resizeHandles val="exact"/>
        </dgm:presLayoutVars>
      </dgm:prSet>
      <dgm:spPr/>
    </dgm:pt>
    <dgm:pt modelId="{6BD82006-A40A-4215-84B0-192B940BCDAE}" type="pres">
      <dgm:prSet presAssocID="{F6380B5B-7A31-4454-80E0-15DA97E9F1A7}" presName="compNode" presStyleCnt="0"/>
      <dgm:spPr/>
    </dgm:pt>
    <dgm:pt modelId="{8B437250-88F1-4340-90EC-E8E0BDD8499D}" type="pres">
      <dgm:prSet presAssocID="{F6380B5B-7A31-4454-80E0-15DA97E9F1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D86B2C1-7292-4B48-BF50-77D90FF296A1}" type="pres">
      <dgm:prSet presAssocID="{F6380B5B-7A31-4454-80E0-15DA97E9F1A7}" presName="spaceRect" presStyleCnt="0"/>
      <dgm:spPr/>
    </dgm:pt>
    <dgm:pt modelId="{141ED6F1-9002-47FA-BD5E-F7ACACD72A76}" type="pres">
      <dgm:prSet presAssocID="{F6380B5B-7A31-4454-80E0-15DA97E9F1A7}" presName="textRect" presStyleLbl="revTx" presStyleIdx="0" presStyleCnt="3">
        <dgm:presLayoutVars>
          <dgm:chMax val="1"/>
          <dgm:chPref val="1"/>
        </dgm:presLayoutVars>
      </dgm:prSet>
      <dgm:spPr/>
    </dgm:pt>
    <dgm:pt modelId="{3BB0CE6A-8031-4D02-9968-A52088CD78DB}" type="pres">
      <dgm:prSet presAssocID="{13E1A00A-95D7-474E-8CF7-3FC0D8EC1D67}" presName="sibTrans" presStyleCnt="0"/>
      <dgm:spPr/>
    </dgm:pt>
    <dgm:pt modelId="{8E865944-F47A-4D34-B03A-F19D0E1B7D45}" type="pres">
      <dgm:prSet presAssocID="{E3DAA44B-0106-4EBE-A1D0-8EEDAC3FA136}" presName="compNode" presStyleCnt="0"/>
      <dgm:spPr/>
    </dgm:pt>
    <dgm:pt modelId="{39E97A1C-BAB5-4C84-B2C4-27087C81CD6E}" type="pres">
      <dgm:prSet presAssocID="{E3DAA44B-0106-4EBE-A1D0-8EEDAC3FA13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utral Face with No Fill"/>
        </a:ext>
      </dgm:extLst>
    </dgm:pt>
    <dgm:pt modelId="{B363B170-F281-4B9A-9E3F-2AF14B834750}" type="pres">
      <dgm:prSet presAssocID="{E3DAA44B-0106-4EBE-A1D0-8EEDAC3FA136}" presName="spaceRect" presStyleCnt="0"/>
      <dgm:spPr/>
    </dgm:pt>
    <dgm:pt modelId="{759CC60B-8EDD-488D-ACC0-AE0E839F90D3}" type="pres">
      <dgm:prSet presAssocID="{E3DAA44B-0106-4EBE-A1D0-8EEDAC3FA136}" presName="textRect" presStyleLbl="revTx" presStyleIdx="1" presStyleCnt="3">
        <dgm:presLayoutVars>
          <dgm:chMax val="1"/>
          <dgm:chPref val="1"/>
        </dgm:presLayoutVars>
      </dgm:prSet>
      <dgm:spPr/>
    </dgm:pt>
    <dgm:pt modelId="{56C772F3-2F82-45DB-BF26-05D3B05A8E2A}" type="pres">
      <dgm:prSet presAssocID="{5E633006-E139-4D13-BA2A-2E0BFCFE3C7D}" presName="sibTrans" presStyleCnt="0"/>
      <dgm:spPr/>
    </dgm:pt>
    <dgm:pt modelId="{C30705B4-164E-440E-89E7-70261CA43975}" type="pres">
      <dgm:prSet presAssocID="{EB1B85A3-9FB7-4855-B0F4-20745563CF00}" presName="compNode" presStyleCnt="0"/>
      <dgm:spPr/>
    </dgm:pt>
    <dgm:pt modelId="{DC9680DF-2A2C-46D7-9BCF-F60866B1690F}" type="pres">
      <dgm:prSet presAssocID="{EB1B85A3-9FB7-4855-B0F4-20745563CF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a:ext>
      </dgm:extLst>
    </dgm:pt>
    <dgm:pt modelId="{B2F66C89-888B-4608-A857-C3FFB032E650}" type="pres">
      <dgm:prSet presAssocID="{EB1B85A3-9FB7-4855-B0F4-20745563CF00}" presName="spaceRect" presStyleCnt="0"/>
      <dgm:spPr/>
    </dgm:pt>
    <dgm:pt modelId="{B1D25A14-FA8F-4A2D-A436-90ED8BFC2392}" type="pres">
      <dgm:prSet presAssocID="{EB1B85A3-9FB7-4855-B0F4-20745563CF00}" presName="textRect" presStyleLbl="revTx" presStyleIdx="2" presStyleCnt="3">
        <dgm:presLayoutVars>
          <dgm:chMax val="1"/>
          <dgm:chPref val="1"/>
        </dgm:presLayoutVars>
      </dgm:prSet>
      <dgm:spPr/>
    </dgm:pt>
  </dgm:ptLst>
  <dgm:cxnLst>
    <dgm:cxn modelId="{A4475522-FF17-4748-9CCC-FDA0C9015623}" type="presOf" srcId="{EB1B85A3-9FB7-4855-B0F4-20745563CF00}" destId="{B1D25A14-FA8F-4A2D-A436-90ED8BFC2392}" srcOrd="0" destOrd="0" presId="urn:microsoft.com/office/officeart/2018/2/layout/IconLabelList"/>
    <dgm:cxn modelId="{99AD9349-5D8C-444F-BD46-B2E82E25A772}" srcId="{3F104646-9FA1-43D3-8CF9-913C9489DACF}" destId="{E3DAA44B-0106-4EBE-A1D0-8EEDAC3FA136}" srcOrd="1" destOrd="0" parTransId="{D9864CC7-AA8D-42BF-B400-150EFD34338C}" sibTransId="{5E633006-E139-4D13-BA2A-2E0BFCFE3C7D}"/>
    <dgm:cxn modelId="{DC9EA24E-F549-41D4-94A4-DB6B25518C87}" srcId="{3F104646-9FA1-43D3-8CF9-913C9489DACF}" destId="{EB1B85A3-9FB7-4855-B0F4-20745563CF00}" srcOrd="2" destOrd="0" parTransId="{99C3B58D-35F5-4399-ADB0-95978FFE1A64}" sibTransId="{E648FD45-FF7C-4514-B1BE-37E890489F20}"/>
    <dgm:cxn modelId="{DFB88E79-7216-4FFC-B2CD-17E1711F22EE}" type="presOf" srcId="{E3DAA44B-0106-4EBE-A1D0-8EEDAC3FA136}" destId="{759CC60B-8EDD-488D-ACC0-AE0E839F90D3}" srcOrd="0" destOrd="0" presId="urn:microsoft.com/office/officeart/2018/2/layout/IconLabelList"/>
    <dgm:cxn modelId="{08F5D8B4-9789-4339-96C6-340E9AF7586C}" srcId="{3F104646-9FA1-43D3-8CF9-913C9489DACF}" destId="{F6380B5B-7A31-4454-80E0-15DA97E9F1A7}" srcOrd="0" destOrd="0" parTransId="{D28A9819-E1E2-4314-A593-F3540694A31C}" sibTransId="{13E1A00A-95D7-474E-8CF7-3FC0D8EC1D67}"/>
    <dgm:cxn modelId="{465BECC5-18B7-463C-A735-A7C20E23D5A3}" type="presOf" srcId="{3F104646-9FA1-43D3-8CF9-913C9489DACF}" destId="{8FB77A76-CD80-47CE-A1C2-E46F451157D3}" srcOrd="0" destOrd="0" presId="urn:microsoft.com/office/officeart/2018/2/layout/IconLabelList"/>
    <dgm:cxn modelId="{DD9708EC-F7F6-47A1-8C51-EE63FFECE2AC}" type="presOf" srcId="{F6380B5B-7A31-4454-80E0-15DA97E9F1A7}" destId="{141ED6F1-9002-47FA-BD5E-F7ACACD72A76}" srcOrd="0" destOrd="0" presId="urn:microsoft.com/office/officeart/2018/2/layout/IconLabelList"/>
    <dgm:cxn modelId="{99E805E1-0495-406D-BFB8-FCB487F67101}" type="presParOf" srcId="{8FB77A76-CD80-47CE-A1C2-E46F451157D3}" destId="{6BD82006-A40A-4215-84B0-192B940BCDAE}" srcOrd="0" destOrd="0" presId="urn:microsoft.com/office/officeart/2018/2/layout/IconLabelList"/>
    <dgm:cxn modelId="{5224E38B-35B9-476C-8F3F-C979DF56C4EF}" type="presParOf" srcId="{6BD82006-A40A-4215-84B0-192B940BCDAE}" destId="{8B437250-88F1-4340-90EC-E8E0BDD8499D}" srcOrd="0" destOrd="0" presId="urn:microsoft.com/office/officeart/2018/2/layout/IconLabelList"/>
    <dgm:cxn modelId="{832D2C35-5CE4-44CA-8908-D225839212CC}" type="presParOf" srcId="{6BD82006-A40A-4215-84B0-192B940BCDAE}" destId="{3D86B2C1-7292-4B48-BF50-77D90FF296A1}" srcOrd="1" destOrd="0" presId="urn:microsoft.com/office/officeart/2018/2/layout/IconLabelList"/>
    <dgm:cxn modelId="{3A54E248-E0F5-42F0-99CA-8C637B3C2EA3}" type="presParOf" srcId="{6BD82006-A40A-4215-84B0-192B940BCDAE}" destId="{141ED6F1-9002-47FA-BD5E-F7ACACD72A76}" srcOrd="2" destOrd="0" presId="urn:microsoft.com/office/officeart/2018/2/layout/IconLabelList"/>
    <dgm:cxn modelId="{696E4653-BC4A-4A80-BAB2-CF6964908D8F}" type="presParOf" srcId="{8FB77A76-CD80-47CE-A1C2-E46F451157D3}" destId="{3BB0CE6A-8031-4D02-9968-A52088CD78DB}" srcOrd="1" destOrd="0" presId="urn:microsoft.com/office/officeart/2018/2/layout/IconLabelList"/>
    <dgm:cxn modelId="{102CFF63-5041-4DAB-B202-B267B0C746CC}" type="presParOf" srcId="{8FB77A76-CD80-47CE-A1C2-E46F451157D3}" destId="{8E865944-F47A-4D34-B03A-F19D0E1B7D45}" srcOrd="2" destOrd="0" presId="urn:microsoft.com/office/officeart/2018/2/layout/IconLabelList"/>
    <dgm:cxn modelId="{5BEAAA9C-02EF-4AFC-A1AF-D1F3850A7A72}" type="presParOf" srcId="{8E865944-F47A-4D34-B03A-F19D0E1B7D45}" destId="{39E97A1C-BAB5-4C84-B2C4-27087C81CD6E}" srcOrd="0" destOrd="0" presId="urn:microsoft.com/office/officeart/2018/2/layout/IconLabelList"/>
    <dgm:cxn modelId="{97BB4085-238D-43B2-8700-FE82342881FD}" type="presParOf" srcId="{8E865944-F47A-4D34-B03A-F19D0E1B7D45}" destId="{B363B170-F281-4B9A-9E3F-2AF14B834750}" srcOrd="1" destOrd="0" presId="urn:microsoft.com/office/officeart/2018/2/layout/IconLabelList"/>
    <dgm:cxn modelId="{86EE62D9-65C9-4CCA-AE01-E1976763660E}" type="presParOf" srcId="{8E865944-F47A-4D34-B03A-F19D0E1B7D45}" destId="{759CC60B-8EDD-488D-ACC0-AE0E839F90D3}" srcOrd="2" destOrd="0" presId="urn:microsoft.com/office/officeart/2018/2/layout/IconLabelList"/>
    <dgm:cxn modelId="{E6B9681F-0C8A-41CC-9126-B9C1BEB0250B}" type="presParOf" srcId="{8FB77A76-CD80-47CE-A1C2-E46F451157D3}" destId="{56C772F3-2F82-45DB-BF26-05D3B05A8E2A}" srcOrd="3" destOrd="0" presId="urn:microsoft.com/office/officeart/2018/2/layout/IconLabelList"/>
    <dgm:cxn modelId="{C190AF41-267B-4E7A-AD75-CB58D73EC67D}" type="presParOf" srcId="{8FB77A76-CD80-47CE-A1C2-E46F451157D3}" destId="{C30705B4-164E-440E-89E7-70261CA43975}" srcOrd="4" destOrd="0" presId="urn:microsoft.com/office/officeart/2018/2/layout/IconLabelList"/>
    <dgm:cxn modelId="{65E77696-1823-4500-833D-B3D4D63D1029}" type="presParOf" srcId="{C30705B4-164E-440E-89E7-70261CA43975}" destId="{DC9680DF-2A2C-46D7-9BCF-F60866B1690F}" srcOrd="0" destOrd="0" presId="urn:microsoft.com/office/officeart/2018/2/layout/IconLabelList"/>
    <dgm:cxn modelId="{55F2405B-04FD-40B2-959E-82F814A44B13}" type="presParOf" srcId="{C30705B4-164E-440E-89E7-70261CA43975}" destId="{B2F66C89-888B-4608-A857-C3FFB032E650}" srcOrd="1" destOrd="0" presId="urn:microsoft.com/office/officeart/2018/2/layout/IconLabelList"/>
    <dgm:cxn modelId="{3492AAD7-1449-4F4A-AC7E-8EECE76028DB}" type="presParOf" srcId="{C30705B4-164E-440E-89E7-70261CA43975}" destId="{B1D25A14-FA8F-4A2D-A436-90ED8BFC239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1D173-0D88-2C41-84BE-4E21FD97FA66}">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EF45A-7ACC-4844-BA27-D24FED6E998C}">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Standard 8 - Planned interprofessional education is incorporated within the professional program.</a:t>
          </a:r>
        </a:p>
      </dsp:txBody>
      <dsp:txXfrm>
        <a:off x="0" y="0"/>
        <a:ext cx="6492875" cy="2552700"/>
      </dsp:txXfrm>
    </dsp:sp>
    <dsp:sp modelId="{8867CBAD-D491-604A-B75B-3BFE74F5D3FB}">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256905-7F65-864E-9368-62401B10A6EA}">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Standard 61 - Practice in collaboration with other health care and wellness professionals.</a:t>
          </a:r>
        </a:p>
      </dsp:txBody>
      <dsp:txXfrm>
        <a:off x="0" y="2552700"/>
        <a:ext cx="6492875" cy="255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12C6-29AF-454D-859F-EA1DEEB94E5C}">
      <dsp:nvSpPr>
        <dsp:cNvPr id="0" name=""/>
        <dsp:cNvSpPr/>
      </dsp:nvSpPr>
      <dsp:spPr>
        <a:xfrm>
          <a:off x="0"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13C95-665E-2547-B9AC-0A2AF600C0FF}">
      <dsp:nvSpPr>
        <dsp:cNvPr id="0" name=""/>
        <dsp:cNvSpPr/>
      </dsp:nvSpPr>
      <dsp:spPr>
        <a:xfrm>
          <a:off x="338137"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Online Module</a:t>
          </a:r>
        </a:p>
      </dsp:txBody>
      <dsp:txXfrm>
        <a:off x="394737" y="1117886"/>
        <a:ext cx="2930037" cy="1819255"/>
      </dsp:txXfrm>
    </dsp:sp>
    <dsp:sp modelId="{6E3A46EB-4F7F-6F48-A7AF-6FAB887F103E}">
      <dsp:nvSpPr>
        <dsp:cNvPr id="0" name=""/>
        <dsp:cNvSpPr/>
      </dsp:nvSpPr>
      <dsp:spPr>
        <a:xfrm>
          <a:off x="3719512"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CC206-C04A-F043-9E10-80D3C47A4739}">
      <dsp:nvSpPr>
        <dsp:cNvPr id="0" name=""/>
        <dsp:cNvSpPr/>
      </dsp:nvSpPr>
      <dsp:spPr>
        <a:xfrm>
          <a:off x="4057650"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Survey – ISVS-21</a:t>
          </a:r>
        </a:p>
      </dsp:txBody>
      <dsp:txXfrm>
        <a:off x="4114250" y="1117886"/>
        <a:ext cx="2930037" cy="1819255"/>
      </dsp:txXfrm>
    </dsp:sp>
    <dsp:sp modelId="{3DFDE678-34FF-A042-BA90-8A3F571B54EA}">
      <dsp:nvSpPr>
        <dsp:cNvPr id="0" name=""/>
        <dsp:cNvSpPr/>
      </dsp:nvSpPr>
      <dsp:spPr>
        <a:xfrm>
          <a:off x="7439025"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FE6CF-98D6-A54E-86DF-5579FDDAB4B4}">
      <dsp:nvSpPr>
        <dsp:cNvPr id="0" name=""/>
        <dsp:cNvSpPr/>
      </dsp:nvSpPr>
      <dsp:spPr>
        <a:xfrm>
          <a:off x="7777162"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Focus Groups / Semi-structured Interviews</a:t>
          </a:r>
        </a:p>
      </dsp:txBody>
      <dsp:txXfrm>
        <a:off x="7833762" y="1117886"/>
        <a:ext cx="2930037" cy="1819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250-88F1-4340-90EC-E8E0BDD8499D}">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ED6F1-9002-47FA-BD5E-F7ACACD72A76}">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Educate and develop preceptors in IPE/IPCP</a:t>
          </a:r>
        </a:p>
      </dsp:txBody>
      <dsp:txXfrm>
        <a:off x="417971" y="2644140"/>
        <a:ext cx="2889450" cy="720000"/>
      </dsp:txXfrm>
    </dsp:sp>
    <dsp:sp modelId="{39E97A1C-BAB5-4C84-B2C4-27087C81CD6E}">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CC60B-8EDD-488D-ACC0-AE0E839F90D3}">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Review IPE/IPCP experiences</a:t>
          </a:r>
        </a:p>
      </dsp:txBody>
      <dsp:txXfrm>
        <a:off x="3813075" y="2644140"/>
        <a:ext cx="2889450" cy="720000"/>
      </dsp:txXfrm>
    </dsp:sp>
    <dsp:sp modelId="{DC9680DF-2A2C-46D7-9BCF-F60866B1690F}">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25A14-FA8F-4A2D-A436-90ED8BFC2392}">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Online modules</a:t>
          </a:r>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BB69-4D78-FE48-BAC6-C7F2B5F87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3CF49-E93C-3043-A82B-3FB4152EF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6DAB75-7532-B34B-8A74-7516962BAFBA}"/>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4621A8C5-73F8-E24C-BEE2-7BBE01B40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C9430-8107-FF4A-AB87-5890321C941F}"/>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307283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DB8F9-337E-854A-844C-DB5C48A51E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E8B789-F9F4-984F-AF39-4DAFF7BCD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57A04-002F-5540-8C06-59825DE4F5EF}"/>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9009665E-E870-CD4E-AF35-C50DD4435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1983A-6E71-2445-8474-C2FEC978AE08}"/>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416101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45567-1525-6143-B1E8-B02B2B6439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7DE9E-3401-3241-848C-370845A835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9DBD4-6B8C-F147-ADAF-98CED89521F9}"/>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2FF1C7D0-4E71-354E-9F00-38EC36975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4B97-9EB0-824E-8A82-EF6956287FEA}"/>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71742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CF35-F475-8B4D-BCDF-6D44CFFAA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5BB55-5BAD-D842-9127-20396EDC1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998DA-E195-5741-ADB4-D9A44C5CA9D9}"/>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F1CCB373-61F2-9945-B112-6BDCF197B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0E78A-FD18-6145-8906-7DEEC7DB600E}"/>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50756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F304-5D9E-4241-8D2D-C0742707EC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F51F6-4479-D84F-A09F-11BC0739A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66837-1FA0-2A4B-AA13-A33499519BE2}"/>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D868CA93-2C15-3A4A-B3DA-CFA09632E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70CE3-3685-9449-B90E-BD03E522AFB9}"/>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14181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AF0A-9336-B940-8F08-704AE0285B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2E98A-AEEF-9D4A-A361-9321159971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35582-24DF-DB4B-83B8-1B6F0F8C0D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54174-4CBE-7841-99F2-6AD9445E5A67}"/>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6" name="Footer Placeholder 5">
            <a:extLst>
              <a:ext uri="{FF2B5EF4-FFF2-40B4-BE49-F238E27FC236}">
                <a16:creationId xmlns:a16="http://schemas.microsoft.com/office/drawing/2014/main" id="{610BFD2F-D230-E844-A095-6ECE774EB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B8AFF-C342-EA46-B3E3-F8DABA4CAA3D}"/>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93603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3B57-126F-7447-A566-96FDD71B3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36F11-37E8-3B4E-8B93-5EC176A27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A79D7-B88C-A24D-B211-7C15107FCE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1E8B8-6119-4C43-A069-FCF5916F0A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87163-FB31-584A-B227-B2F8902F67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FB356E-31A2-F448-A7D6-AAB28C697885}"/>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8" name="Footer Placeholder 7">
            <a:extLst>
              <a:ext uri="{FF2B5EF4-FFF2-40B4-BE49-F238E27FC236}">
                <a16:creationId xmlns:a16="http://schemas.microsoft.com/office/drawing/2014/main" id="{D5B6A735-9EE5-6B42-BE78-176DDC9560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16DD9-B734-4847-A166-9159B6BC5E6C}"/>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428170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2936-5418-0743-AE0D-8818DA1799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68DB10-F30C-AB45-8336-81A8B134A3E6}"/>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4" name="Footer Placeholder 3">
            <a:extLst>
              <a:ext uri="{FF2B5EF4-FFF2-40B4-BE49-F238E27FC236}">
                <a16:creationId xmlns:a16="http://schemas.microsoft.com/office/drawing/2014/main" id="{F10EDAED-1688-2340-AD6F-E64A64EF22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CF04B8-BB7C-8C48-9949-DFBB843241B1}"/>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334208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B5480-2A1E-2A47-9DC2-CBFC08B713E8}"/>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3" name="Footer Placeholder 2">
            <a:extLst>
              <a:ext uri="{FF2B5EF4-FFF2-40B4-BE49-F238E27FC236}">
                <a16:creationId xmlns:a16="http://schemas.microsoft.com/office/drawing/2014/main" id="{4D082A8C-3179-1C47-93B9-903C77E48E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5CF71-F95E-C040-99A6-05759D54661B}"/>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238208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3D9B-DEA6-894E-A7AE-3D6FE8F75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F7BEA-EEC2-6547-8697-5FF251B3F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34B25F-413B-4B4C-A1E5-BDB4504EC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9ED4F-A502-F841-9152-94FF2112F21D}"/>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6" name="Footer Placeholder 5">
            <a:extLst>
              <a:ext uri="{FF2B5EF4-FFF2-40B4-BE49-F238E27FC236}">
                <a16:creationId xmlns:a16="http://schemas.microsoft.com/office/drawing/2014/main" id="{BF64BC5B-AF38-4148-AED8-79FD9A78E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768D7-8B61-3E42-84F9-39594F62C812}"/>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43024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8F7B-0A98-1D48-8211-62BDDB424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DA1D1-8D46-6F4B-B693-8DEFF5C19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C4C6BF-27DF-374B-B00A-C6D0F5A92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EEA7D-E1EF-AA4D-9F53-7170D2FE84F1}"/>
              </a:ext>
            </a:extLst>
          </p:cNvPr>
          <p:cNvSpPr>
            <a:spLocks noGrp="1"/>
          </p:cNvSpPr>
          <p:nvPr>
            <p:ph type="dt" sz="half" idx="10"/>
          </p:nvPr>
        </p:nvSpPr>
        <p:spPr/>
        <p:txBody>
          <a:bodyPr/>
          <a:lstStyle/>
          <a:p>
            <a:fld id="{BA738680-2BF1-D741-9BA3-E32D846946DD}" type="datetimeFigureOut">
              <a:rPr lang="en-US" smtClean="0"/>
              <a:t>10/7/21</a:t>
            </a:fld>
            <a:endParaRPr lang="en-US"/>
          </a:p>
        </p:txBody>
      </p:sp>
      <p:sp>
        <p:nvSpPr>
          <p:cNvPr id="6" name="Footer Placeholder 5">
            <a:extLst>
              <a:ext uri="{FF2B5EF4-FFF2-40B4-BE49-F238E27FC236}">
                <a16:creationId xmlns:a16="http://schemas.microsoft.com/office/drawing/2014/main" id="{03FC2676-126A-D540-BDA6-CE30DBEC1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030A9-7A46-4043-8BC9-D1B5F5747BBE}"/>
              </a:ext>
            </a:extLst>
          </p:cNvPr>
          <p:cNvSpPr>
            <a:spLocks noGrp="1"/>
          </p:cNvSpPr>
          <p:nvPr>
            <p:ph type="sldNum" sz="quarter" idx="12"/>
          </p:nvPr>
        </p:nvSpPr>
        <p:spPr/>
        <p:txBody>
          <a:bodyPr/>
          <a:lstStyle/>
          <a:p>
            <a:fld id="{80DAAD2B-4933-6345-ACD3-471E4A60FDCD}" type="slidenum">
              <a:rPr lang="en-US" smtClean="0"/>
              <a:t>‹#›</a:t>
            </a:fld>
            <a:endParaRPr lang="en-US"/>
          </a:p>
        </p:txBody>
      </p:sp>
    </p:spTree>
    <p:extLst>
      <p:ext uri="{BB962C8B-B14F-4D97-AF65-F5344CB8AC3E}">
        <p14:creationId xmlns:p14="http://schemas.microsoft.com/office/powerpoint/2010/main" val="323550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D12F0-89D8-1149-B16F-523605C65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5D5FE0-A129-694A-9739-9509DFBB7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DFC15-1380-F244-BC4C-9A419C10B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38680-2BF1-D741-9BA3-E32D846946DD}" type="datetimeFigureOut">
              <a:rPr lang="en-US" smtClean="0"/>
              <a:t>10/7/21</a:t>
            </a:fld>
            <a:endParaRPr lang="en-US"/>
          </a:p>
        </p:txBody>
      </p:sp>
      <p:sp>
        <p:nvSpPr>
          <p:cNvPr id="5" name="Footer Placeholder 4">
            <a:extLst>
              <a:ext uri="{FF2B5EF4-FFF2-40B4-BE49-F238E27FC236}">
                <a16:creationId xmlns:a16="http://schemas.microsoft.com/office/drawing/2014/main" id="{66CE9F2E-DDF0-0F45-A6C9-B524F5C3E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83DE4-A77A-C44C-9854-8AC161276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AAD2B-4933-6345-ACD3-471E4A60FDCD}" type="slidenum">
              <a:rPr lang="en-US" smtClean="0"/>
              <a:t>‹#›</a:t>
            </a:fld>
            <a:endParaRPr lang="en-US"/>
          </a:p>
        </p:txBody>
      </p:sp>
    </p:spTree>
    <p:extLst>
      <p:ext uri="{BB962C8B-B14F-4D97-AF65-F5344CB8AC3E}">
        <p14:creationId xmlns:p14="http://schemas.microsoft.com/office/powerpoint/2010/main" val="2422880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5CA55E87-9098-49AF-9496-71101D7245B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2AB5C-9C6B-AE41-89F9-D7619C49087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Athletic training preceptor perceptions of interprofessional collaborative practice in clinical learning experiences </a:t>
            </a:r>
          </a:p>
        </p:txBody>
      </p:sp>
      <p:sp>
        <p:nvSpPr>
          <p:cNvPr id="3" name="Subtitle 2">
            <a:extLst>
              <a:ext uri="{FF2B5EF4-FFF2-40B4-BE49-F238E27FC236}">
                <a16:creationId xmlns:a16="http://schemas.microsoft.com/office/drawing/2014/main" id="{77B94BB5-6688-0D44-AF72-AD1A4189161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Jaclyn Schwieterman, EdD, ATC, Marietta College</a:t>
            </a:r>
          </a:p>
          <a:p>
            <a:r>
              <a:rPr lang="en-US" sz="2200">
                <a:solidFill>
                  <a:srgbClr val="FFFFFF"/>
                </a:solidFill>
              </a:rPr>
              <a:t> Michael Welch, PhD, ATC, Simmons University</a:t>
            </a:r>
          </a:p>
          <a:p>
            <a:r>
              <a:rPr lang="en-US" sz="2200">
                <a:solidFill>
                  <a:srgbClr val="FFFFFF"/>
                </a:solidFill>
              </a:rPr>
              <a:t>Anthony Breitbach, PhD, ATC, St. Louis University</a:t>
            </a:r>
          </a:p>
        </p:txBody>
      </p:sp>
    </p:spTree>
    <p:extLst>
      <p:ext uri="{BB962C8B-B14F-4D97-AF65-F5344CB8AC3E}">
        <p14:creationId xmlns:p14="http://schemas.microsoft.com/office/powerpoint/2010/main" val="24083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8D6D8BCC-71C4-6345-9DBA-C5817E544C0F}"/>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2020 Standards - IPE</a:t>
            </a:r>
          </a:p>
        </p:txBody>
      </p:sp>
      <p:graphicFrame>
        <p:nvGraphicFramePr>
          <p:cNvPr id="5" name="Content Placeholder 2">
            <a:extLst>
              <a:ext uri="{FF2B5EF4-FFF2-40B4-BE49-F238E27FC236}">
                <a16:creationId xmlns:a16="http://schemas.microsoft.com/office/drawing/2014/main" id="{C11507AC-2708-42E6-BFCB-274B12B3A7E6}"/>
              </a:ext>
            </a:extLst>
          </p:cNvPr>
          <p:cNvGraphicFramePr>
            <a:graphicFrameLocks noGrp="1"/>
          </p:cNvGraphicFramePr>
          <p:nvPr>
            <p:ph idx="1"/>
            <p:extLst>
              <p:ext uri="{D42A27DB-BD31-4B8C-83A1-F6EECF244321}">
                <p14:modId xmlns:p14="http://schemas.microsoft.com/office/powerpoint/2010/main" val="83233797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23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4944EEA-A44F-BC4F-A2A2-2386A743D940}"/>
              </a:ext>
            </a:extLst>
          </p:cNvPr>
          <p:cNvSpPr>
            <a:spLocks noGrp="1"/>
          </p:cNvSpPr>
          <p:nvPr>
            <p:ph type="title"/>
          </p:nvPr>
        </p:nvSpPr>
        <p:spPr>
          <a:xfrm>
            <a:off x="1143000" y="990599"/>
            <a:ext cx="9906000" cy="685800"/>
          </a:xfrm>
        </p:spPr>
        <p:txBody>
          <a:bodyPr anchor="t">
            <a:normAutofit/>
          </a:bodyPr>
          <a:lstStyle/>
          <a:p>
            <a:r>
              <a:rPr lang="en-US" sz="4000"/>
              <a:t>Methods	</a:t>
            </a:r>
          </a:p>
        </p:txBody>
      </p:sp>
      <p:graphicFrame>
        <p:nvGraphicFramePr>
          <p:cNvPr id="5" name="Content Placeholder 2">
            <a:extLst>
              <a:ext uri="{FF2B5EF4-FFF2-40B4-BE49-F238E27FC236}">
                <a16:creationId xmlns:a16="http://schemas.microsoft.com/office/drawing/2014/main" id="{36DAEF68-8D8C-4E8E-9C98-150F4212266C}"/>
              </a:ext>
            </a:extLst>
          </p:cNvPr>
          <p:cNvGraphicFramePr>
            <a:graphicFrameLocks noGrp="1"/>
          </p:cNvGraphicFramePr>
          <p:nvPr>
            <p:ph idx="1"/>
            <p:extLst>
              <p:ext uri="{D42A27DB-BD31-4B8C-83A1-F6EECF244321}">
                <p14:modId xmlns:p14="http://schemas.microsoft.com/office/powerpoint/2010/main" val="2637254957"/>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39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80357DD-68DE-824C-A7DC-601831CE6A51}"/>
              </a:ext>
            </a:extLst>
          </p:cNvPr>
          <p:cNvSpPr>
            <a:spLocks noGrp="1"/>
          </p:cNvSpPr>
          <p:nvPr>
            <p:ph type="title"/>
          </p:nvPr>
        </p:nvSpPr>
        <p:spPr>
          <a:xfrm>
            <a:off x="1143000" y="990599"/>
            <a:ext cx="9906000" cy="685800"/>
          </a:xfrm>
        </p:spPr>
        <p:txBody>
          <a:bodyPr anchor="t">
            <a:normAutofit/>
          </a:bodyPr>
          <a:lstStyle/>
          <a:p>
            <a:r>
              <a:rPr lang="en-US" sz="4000"/>
              <a:t>Demographics</a:t>
            </a:r>
          </a:p>
        </p:txBody>
      </p:sp>
      <p:graphicFrame>
        <p:nvGraphicFramePr>
          <p:cNvPr id="4" name="Content Placeholder 3">
            <a:extLst>
              <a:ext uri="{FF2B5EF4-FFF2-40B4-BE49-F238E27FC236}">
                <a16:creationId xmlns:a16="http://schemas.microsoft.com/office/drawing/2014/main" id="{71C47202-E628-9E45-8521-BD3EB27BDE6B}"/>
              </a:ext>
            </a:extLst>
          </p:cNvPr>
          <p:cNvGraphicFramePr>
            <a:graphicFrameLocks noGrp="1"/>
          </p:cNvGraphicFramePr>
          <p:nvPr>
            <p:ph idx="1"/>
            <p:extLst>
              <p:ext uri="{D42A27DB-BD31-4B8C-83A1-F6EECF244321}">
                <p14:modId xmlns:p14="http://schemas.microsoft.com/office/powerpoint/2010/main" val="2233024534"/>
              </p:ext>
            </p:extLst>
          </p:nvPr>
        </p:nvGraphicFramePr>
        <p:xfrm>
          <a:off x="1517366" y="2137228"/>
          <a:ext cx="9157268" cy="3733808"/>
        </p:xfrm>
        <a:graphic>
          <a:graphicData uri="http://schemas.openxmlformats.org/drawingml/2006/table">
            <a:tbl>
              <a:tblPr firstRow="1" firstCol="1" bandRow="1">
                <a:tableStyleId>{5C22544A-7EE6-4342-B048-85BDC9FD1C3A}</a:tableStyleId>
              </a:tblPr>
              <a:tblGrid>
                <a:gridCol w="3774162">
                  <a:extLst>
                    <a:ext uri="{9D8B030D-6E8A-4147-A177-3AD203B41FA5}">
                      <a16:colId xmlns:a16="http://schemas.microsoft.com/office/drawing/2014/main" val="3056361265"/>
                    </a:ext>
                  </a:extLst>
                </a:gridCol>
                <a:gridCol w="3767496">
                  <a:extLst>
                    <a:ext uri="{9D8B030D-6E8A-4147-A177-3AD203B41FA5}">
                      <a16:colId xmlns:a16="http://schemas.microsoft.com/office/drawing/2014/main" val="4110939196"/>
                    </a:ext>
                  </a:extLst>
                </a:gridCol>
                <a:gridCol w="1615610">
                  <a:extLst>
                    <a:ext uri="{9D8B030D-6E8A-4147-A177-3AD203B41FA5}">
                      <a16:colId xmlns:a16="http://schemas.microsoft.com/office/drawing/2014/main" val="1339013575"/>
                    </a:ext>
                  </a:extLst>
                </a:gridCol>
              </a:tblGrid>
              <a:tr h="287216">
                <a:tc rowSpan="3">
                  <a:txBody>
                    <a:bodyPr/>
                    <a:lstStyle/>
                    <a:p>
                      <a:pPr marL="0" marR="0">
                        <a:lnSpc>
                          <a:spcPct val="115000"/>
                        </a:lnSpc>
                        <a:spcBef>
                          <a:spcPts val="0"/>
                        </a:spcBef>
                        <a:spcAft>
                          <a:spcPts val="0"/>
                        </a:spcAft>
                      </a:pPr>
                      <a:r>
                        <a:rPr lang="en-US" sz="1500">
                          <a:effectLst/>
                        </a:rPr>
                        <a:t>Highest Degree Completed</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Bachelors</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6 (17%)</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7402687"/>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Masters</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27 (79%)</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4094094235"/>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Doctorate</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 (3%)</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040647122"/>
                  </a:ext>
                </a:extLst>
              </a:tr>
              <a:tr h="287216">
                <a:tc rowSpan="3">
                  <a:txBody>
                    <a:bodyPr/>
                    <a:lstStyle/>
                    <a:p>
                      <a:pPr marL="0" marR="0">
                        <a:lnSpc>
                          <a:spcPct val="115000"/>
                        </a:lnSpc>
                        <a:spcBef>
                          <a:spcPts val="0"/>
                        </a:spcBef>
                        <a:spcAft>
                          <a:spcPts val="0"/>
                        </a:spcAft>
                      </a:pPr>
                      <a:r>
                        <a:rPr lang="en-US" sz="1500">
                          <a:effectLst/>
                        </a:rPr>
                        <a:t>Health Care Credential </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Athletic Trainer</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26 (76%)</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937231580"/>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Athletic Trainer &amp; CSCS or CES</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7 (20%)</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305504895"/>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Physical Therapist</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 (3%)</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1791460063"/>
                  </a:ext>
                </a:extLst>
              </a:tr>
              <a:tr h="287216">
                <a:tc rowSpan="3">
                  <a:txBody>
                    <a:bodyPr/>
                    <a:lstStyle/>
                    <a:p>
                      <a:pPr marL="0" marR="0">
                        <a:lnSpc>
                          <a:spcPct val="115000"/>
                        </a:lnSpc>
                        <a:spcBef>
                          <a:spcPts val="0"/>
                        </a:spcBef>
                        <a:spcAft>
                          <a:spcPts val="0"/>
                        </a:spcAft>
                      </a:pPr>
                      <a:r>
                        <a:rPr lang="en-US" sz="1500">
                          <a:effectLst/>
                        </a:rPr>
                        <a:t>Clinical Setting as a Preceptor</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Primary/Secondary School</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14 (38%)</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533566141"/>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College/University </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16 (47%)</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1169492939"/>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Outpatient Clinic/Hospital System</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4 (11%)</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3403462079"/>
                  </a:ext>
                </a:extLst>
              </a:tr>
              <a:tr h="287216">
                <a:tc rowSpan="2">
                  <a:txBody>
                    <a:bodyPr/>
                    <a:lstStyle/>
                    <a:p>
                      <a:pPr marL="0" marR="0">
                        <a:lnSpc>
                          <a:spcPct val="115000"/>
                        </a:lnSpc>
                        <a:spcBef>
                          <a:spcPts val="0"/>
                        </a:spcBef>
                        <a:spcAft>
                          <a:spcPts val="0"/>
                        </a:spcAft>
                      </a:pPr>
                      <a:r>
                        <a:rPr lang="en-US" sz="1500">
                          <a:effectLst/>
                        </a:rPr>
                        <a:t>Describes clinical setting</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 profession present</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23 (67%)</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3542285281"/>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2 or more professions present</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11 (32%)</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3902072092"/>
                  </a:ext>
                </a:extLst>
              </a:tr>
              <a:tr h="287216">
                <a:tc rowSpan="2">
                  <a:txBody>
                    <a:bodyPr/>
                    <a:lstStyle/>
                    <a:p>
                      <a:pPr marL="0" marR="0">
                        <a:lnSpc>
                          <a:spcPct val="115000"/>
                        </a:lnSpc>
                        <a:spcBef>
                          <a:spcPts val="0"/>
                        </a:spcBef>
                        <a:spcAft>
                          <a:spcPts val="0"/>
                        </a:spcAft>
                      </a:pPr>
                      <a:r>
                        <a:rPr lang="en-US" sz="1500">
                          <a:effectLst/>
                        </a:rPr>
                        <a:t>Prior education or development in IPE/IPCP</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Yes</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9 (26%)</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291150604"/>
                  </a:ext>
                </a:extLst>
              </a:tr>
              <a:tr h="287216">
                <a:tc vMerge="1">
                  <a:txBody>
                    <a:bodyPr/>
                    <a:lstStyle/>
                    <a:p>
                      <a:endParaRPr lang="en-US"/>
                    </a:p>
                  </a:txBody>
                  <a:tcPr/>
                </a:tc>
                <a:tc>
                  <a:txBody>
                    <a:bodyPr/>
                    <a:lstStyle/>
                    <a:p>
                      <a:pPr marL="0" marR="0">
                        <a:lnSpc>
                          <a:spcPct val="115000"/>
                        </a:lnSpc>
                        <a:spcBef>
                          <a:spcPts val="0"/>
                        </a:spcBef>
                        <a:spcAft>
                          <a:spcPts val="0"/>
                        </a:spcAft>
                      </a:pPr>
                      <a:r>
                        <a:rPr lang="en-US" sz="1500">
                          <a:effectLst/>
                        </a:rPr>
                        <a:t>No</a:t>
                      </a:r>
                      <a:endParaRPr lang="en-US" sz="1400">
                        <a:effectLst/>
                        <a:latin typeface="Arial" panose="020B0604020202020204" pitchFamily="34" charset="0"/>
                        <a:ea typeface="Arial" panose="020B0604020202020204" pitchFamily="34" charset="0"/>
                      </a:endParaRPr>
                    </a:p>
                  </a:txBody>
                  <a:tcPr marL="85997" marR="85997" marT="0" marB="0"/>
                </a:tc>
                <a:tc>
                  <a:txBody>
                    <a:bodyPr/>
                    <a:lstStyle/>
                    <a:p>
                      <a:pPr marL="0" marR="0">
                        <a:lnSpc>
                          <a:spcPct val="115000"/>
                        </a:lnSpc>
                        <a:spcBef>
                          <a:spcPts val="0"/>
                        </a:spcBef>
                        <a:spcAft>
                          <a:spcPts val="0"/>
                        </a:spcAft>
                      </a:pPr>
                      <a:r>
                        <a:rPr lang="en-US" sz="1500">
                          <a:effectLst/>
                        </a:rPr>
                        <a:t>25 (73%)</a:t>
                      </a:r>
                      <a:endParaRPr lang="en-US" sz="1400">
                        <a:effectLst/>
                        <a:latin typeface="Arial" panose="020B0604020202020204" pitchFamily="34" charset="0"/>
                        <a:ea typeface="Arial" panose="020B0604020202020204" pitchFamily="34" charset="0"/>
                      </a:endParaRPr>
                    </a:p>
                  </a:txBody>
                  <a:tcPr marL="85997" marR="85997" marT="0" marB="0"/>
                </a:tc>
                <a:extLst>
                  <a:ext uri="{0D108BD9-81ED-4DB2-BD59-A6C34878D82A}">
                    <a16:rowId xmlns:a16="http://schemas.microsoft.com/office/drawing/2014/main" val="2611784316"/>
                  </a:ext>
                </a:extLst>
              </a:tr>
            </a:tbl>
          </a:graphicData>
        </a:graphic>
      </p:graphicFrame>
    </p:spTree>
    <p:extLst>
      <p:ext uri="{BB962C8B-B14F-4D97-AF65-F5344CB8AC3E}">
        <p14:creationId xmlns:p14="http://schemas.microsoft.com/office/powerpoint/2010/main" val="224394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4D57654-3357-9041-803A-8E9978A2235D}"/>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Results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E561EBB0-F268-2B4E-8B69-2E3793EB05A9}"/>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Module/ISVS-21</a:t>
            </a:r>
          </a:p>
          <a:p>
            <a:pPr lvl="1"/>
            <a:r>
              <a:rPr lang="en-US" dirty="0">
                <a:solidFill>
                  <a:srgbClr val="FEFFFF"/>
                </a:solidFill>
              </a:rPr>
              <a:t>Module was effective in increasing beliefs, behaviors, and attitudes of athletic training preceptors</a:t>
            </a:r>
          </a:p>
          <a:p>
            <a:pPr lvl="1"/>
            <a:endParaRPr lang="en-US" dirty="0">
              <a:solidFill>
                <a:srgbClr val="FEFFFF"/>
              </a:solidFill>
            </a:endParaRPr>
          </a:p>
          <a:p>
            <a:r>
              <a:rPr lang="en-US" sz="2400" dirty="0">
                <a:solidFill>
                  <a:srgbClr val="FEFFFF"/>
                </a:solidFill>
              </a:rPr>
              <a:t>Focus Group/Semi structured Interviews</a:t>
            </a:r>
          </a:p>
          <a:p>
            <a:pPr lvl="1"/>
            <a:r>
              <a:rPr lang="en-US" dirty="0">
                <a:solidFill>
                  <a:srgbClr val="FEFFFF"/>
                </a:solidFill>
              </a:rPr>
              <a:t>3 themes emerged</a:t>
            </a:r>
          </a:p>
          <a:p>
            <a:pPr lvl="1"/>
            <a:endParaRPr lang="en-US" dirty="0">
              <a:solidFill>
                <a:srgbClr val="FEFFFF"/>
              </a:solidFill>
            </a:endParaRPr>
          </a:p>
          <a:p>
            <a:endParaRPr lang="en-US" sz="2400" dirty="0">
              <a:solidFill>
                <a:srgbClr val="FEFFFF"/>
              </a:solidFill>
            </a:endParaRPr>
          </a:p>
        </p:txBody>
      </p:sp>
    </p:spTree>
    <p:extLst>
      <p:ext uri="{BB962C8B-B14F-4D97-AF65-F5344CB8AC3E}">
        <p14:creationId xmlns:p14="http://schemas.microsoft.com/office/powerpoint/2010/main" val="363546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9950A-ACCB-6E40-B6BE-A5AC228B0E91}"/>
              </a:ext>
            </a:extLst>
          </p:cNvPr>
          <p:cNvSpPr>
            <a:spLocks noGrp="1"/>
          </p:cNvSpPr>
          <p:nvPr>
            <p:ph type="title"/>
          </p:nvPr>
        </p:nvSpPr>
        <p:spPr>
          <a:xfrm>
            <a:off x="841248" y="548640"/>
            <a:ext cx="3600860" cy="5431536"/>
          </a:xfrm>
        </p:spPr>
        <p:txBody>
          <a:bodyPr>
            <a:normAutofit/>
          </a:bodyPr>
          <a:lstStyle/>
          <a:p>
            <a:r>
              <a:rPr lang="en-US" sz="5400"/>
              <a:t>Positive attitudes toward IPE/IPCP</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643360-3535-514E-8D6A-06A9DDE2A55B}"/>
              </a:ext>
            </a:extLst>
          </p:cNvPr>
          <p:cNvSpPr>
            <a:spLocks noGrp="1"/>
          </p:cNvSpPr>
          <p:nvPr>
            <p:ph idx="1"/>
          </p:nvPr>
        </p:nvSpPr>
        <p:spPr>
          <a:xfrm>
            <a:off x="5126418" y="552091"/>
            <a:ext cx="6224335" cy="5431536"/>
          </a:xfrm>
        </p:spPr>
        <p:txBody>
          <a:bodyPr anchor="ctr">
            <a:normAutofit/>
          </a:bodyPr>
          <a:lstStyle/>
          <a:p>
            <a:r>
              <a:rPr lang="en-US" sz="2200" i="1"/>
              <a:t> “I think it's critical for students to gain experience and interacting with other professionals, so that when they are in the profession and actually have a job, they can have those interactions professionally, but also confidently.”</a:t>
            </a:r>
          </a:p>
          <a:p>
            <a:r>
              <a:rPr lang="en-US" sz="2200" i="1"/>
              <a:t>“My personal philosophy on that is that’s one of our strongest aspects of athletic training. It’s that opportunity to work with those professions, you know, physical therapy, massage therapy. Obviously, this past year has been a good exercise in that, and working with our public health people, our nursing team, and just kind of showing how we can really enhance their education by showing the versatility of our profession.”</a:t>
            </a:r>
            <a:endParaRPr lang="en-US" sz="2200"/>
          </a:p>
          <a:p>
            <a:endParaRPr lang="en-US" sz="2200"/>
          </a:p>
          <a:p>
            <a:endParaRPr lang="en-US" sz="2200"/>
          </a:p>
        </p:txBody>
      </p:sp>
    </p:spTree>
    <p:extLst>
      <p:ext uri="{BB962C8B-B14F-4D97-AF65-F5344CB8AC3E}">
        <p14:creationId xmlns:p14="http://schemas.microsoft.com/office/powerpoint/2010/main" val="405382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EC236-6A02-3C4A-AFE8-CB79108B3B64}"/>
              </a:ext>
            </a:extLst>
          </p:cNvPr>
          <p:cNvSpPr>
            <a:spLocks noGrp="1"/>
          </p:cNvSpPr>
          <p:nvPr>
            <p:ph type="title"/>
          </p:nvPr>
        </p:nvSpPr>
        <p:spPr>
          <a:xfrm>
            <a:off x="841248" y="548640"/>
            <a:ext cx="3600860" cy="5431536"/>
          </a:xfrm>
        </p:spPr>
        <p:txBody>
          <a:bodyPr>
            <a:normAutofit/>
          </a:bodyPr>
          <a:lstStyle/>
          <a:p>
            <a:r>
              <a:rPr lang="en-US" sz="4600"/>
              <a:t>Limited Exposure &amp; Structure to IPE in Didactic &amp; Clinical Education</a:t>
            </a:r>
            <a:br>
              <a:rPr lang="en-US" sz="4600"/>
            </a:br>
            <a:endParaRPr lang="en-US" sz="46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4B214C-C57D-434F-B3B7-58DC531382A8}"/>
              </a:ext>
            </a:extLst>
          </p:cNvPr>
          <p:cNvSpPr>
            <a:spLocks noGrp="1"/>
          </p:cNvSpPr>
          <p:nvPr>
            <p:ph idx="1"/>
          </p:nvPr>
        </p:nvSpPr>
        <p:spPr>
          <a:xfrm>
            <a:off x="5126418" y="552091"/>
            <a:ext cx="6224335" cy="5431536"/>
          </a:xfrm>
        </p:spPr>
        <p:txBody>
          <a:bodyPr anchor="ctr">
            <a:normAutofit/>
          </a:bodyPr>
          <a:lstStyle/>
          <a:p>
            <a:r>
              <a:rPr lang="en-US" sz="2200" i="1" dirty="0"/>
              <a:t>“When I saw the email for the research study, that was the first time I had really heard of interprofessional education. I was like ‘oh that sounds really cool, it has a name.’”</a:t>
            </a:r>
          </a:p>
          <a:p>
            <a:endParaRPr lang="en-US" sz="2200" i="1" dirty="0"/>
          </a:p>
          <a:p>
            <a:r>
              <a:rPr lang="en-US" sz="2200" i="1" dirty="0"/>
              <a:t>I think not really having any formal background with it (IPE), I didn't really have any formal ideas about it previously, like, in the way that ‘this is defined as this’. So, the module was helpful in being able to recognize that the things that I’m doing, or the things that we're doing, has a name, and we will be able to implement intentionally moving forward. I always try to, but now I can be much more intentional about including it (IPE) in as a preceptor. </a:t>
            </a:r>
            <a:endParaRPr lang="en-US" sz="2200" dirty="0"/>
          </a:p>
          <a:p>
            <a:endParaRPr lang="en-US" sz="2200" dirty="0"/>
          </a:p>
          <a:p>
            <a:endParaRPr lang="en-US" sz="2200" dirty="0"/>
          </a:p>
        </p:txBody>
      </p:sp>
    </p:spTree>
    <p:extLst>
      <p:ext uri="{BB962C8B-B14F-4D97-AF65-F5344CB8AC3E}">
        <p14:creationId xmlns:p14="http://schemas.microsoft.com/office/powerpoint/2010/main" val="34537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00F7B-9517-F548-8E87-05F5924ECEDA}"/>
              </a:ext>
            </a:extLst>
          </p:cNvPr>
          <p:cNvSpPr>
            <a:spLocks noGrp="1"/>
          </p:cNvSpPr>
          <p:nvPr>
            <p:ph type="title"/>
          </p:nvPr>
        </p:nvSpPr>
        <p:spPr>
          <a:xfrm>
            <a:off x="841248" y="548640"/>
            <a:ext cx="3600860" cy="5431536"/>
          </a:xfrm>
        </p:spPr>
        <p:txBody>
          <a:bodyPr>
            <a:normAutofit/>
          </a:bodyPr>
          <a:lstStyle/>
          <a:p>
            <a:r>
              <a:rPr lang="en-US" sz="5400"/>
              <a:t>Perceived Barriers to IPE/IPCP</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B424FD-D7EC-0947-A966-033B74233B6E}"/>
              </a:ext>
            </a:extLst>
          </p:cNvPr>
          <p:cNvSpPr>
            <a:spLocks noGrp="1"/>
          </p:cNvSpPr>
          <p:nvPr>
            <p:ph idx="1"/>
          </p:nvPr>
        </p:nvSpPr>
        <p:spPr>
          <a:xfrm>
            <a:off x="5126418" y="552091"/>
            <a:ext cx="6224335" cy="5431536"/>
          </a:xfrm>
        </p:spPr>
        <p:txBody>
          <a:bodyPr anchor="ctr">
            <a:normAutofit/>
          </a:bodyPr>
          <a:lstStyle/>
          <a:p>
            <a:r>
              <a:rPr lang="en-US" sz="2200" dirty="0"/>
              <a:t>Egos</a:t>
            </a:r>
          </a:p>
          <a:p>
            <a:pPr lvl="1"/>
            <a:r>
              <a:rPr lang="en-US" sz="2200" i="1" dirty="0"/>
              <a:t>“I think the biggest challenge is that there might be some individuals that have egos and they're not willing to share.”</a:t>
            </a:r>
          </a:p>
          <a:p>
            <a:pPr lvl="1"/>
            <a:endParaRPr lang="en-US" sz="2200" i="1" dirty="0"/>
          </a:p>
          <a:p>
            <a:r>
              <a:rPr lang="en-US" sz="2200" dirty="0"/>
              <a:t>Willingness to teach</a:t>
            </a:r>
          </a:p>
          <a:p>
            <a:pPr lvl="1"/>
            <a:r>
              <a:rPr lang="en-US" sz="2200" i="1" dirty="0"/>
              <a:t>“So, if you have a doctor that really doesn't engage with the students, that's frustrating. It's understandable, but it's frustrating. Some are very open to the students asking questions and others are not as open.</a:t>
            </a:r>
          </a:p>
          <a:p>
            <a:pPr marL="457200" lvl="1" indent="0">
              <a:buNone/>
            </a:pPr>
            <a:r>
              <a:rPr lang="en-US" sz="2200" i="1" dirty="0"/>
              <a:t>   As a preceptor, not everybody is as    </a:t>
            </a:r>
          </a:p>
          <a:p>
            <a:pPr marL="457200" lvl="1" indent="0">
              <a:buNone/>
            </a:pPr>
            <a:r>
              <a:rPr lang="en-US" sz="2200" i="1" dirty="0"/>
              <a:t>   understanding about our students being     </a:t>
            </a:r>
          </a:p>
          <a:p>
            <a:pPr marL="457200" lvl="1" indent="0">
              <a:buNone/>
            </a:pPr>
            <a:r>
              <a:rPr lang="en-US" sz="2200" i="1" dirty="0"/>
              <a:t>  involved, and sometimes that takes a little bit of    </a:t>
            </a:r>
          </a:p>
          <a:p>
            <a:pPr marL="457200" lvl="1" indent="0">
              <a:buNone/>
            </a:pPr>
            <a:r>
              <a:rPr lang="en-US" sz="2200" i="1" dirty="0"/>
              <a:t>   coaching from my end.”</a:t>
            </a:r>
          </a:p>
          <a:p>
            <a:pPr lvl="1"/>
            <a:endParaRPr lang="en-US" sz="2200" dirty="0"/>
          </a:p>
        </p:txBody>
      </p:sp>
    </p:spTree>
    <p:extLst>
      <p:ext uri="{BB962C8B-B14F-4D97-AF65-F5344CB8AC3E}">
        <p14:creationId xmlns:p14="http://schemas.microsoft.com/office/powerpoint/2010/main" val="367863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FFE5-B68D-934F-935B-C9F501C83F52}"/>
              </a:ext>
            </a:extLst>
          </p:cNvPr>
          <p:cNvSpPr>
            <a:spLocks noGrp="1"/>
          </p:cNvSpPr>
          <p:nvPr>
            <p:ph type="title"/>
          </p:nvPr>
        </p:nvSpPr>
        <p:spPr/>
        <p:txBody>
          <a:bodyPr/>
          <a:lstStyle/>
          <a:p>
            <a:r>
              <a:rPr lang="en-US"/>
              <a:t>Takeaways</a:t>
            </a:r>
            <a:endParaRPr lang="en-US" dirty="0"/>
          </a:p>
        </p:txBody>
      </p:sp>
      <p:graphicFrame>
        <p:nvGraphicFramePr>
          <p:cNvPr id="13" name="Content Placeholder 2">
            <a:extLst>
              <a:ext uri="{FF2B5EF4-FFF2-40B4-BE49-F238E27FC236}">
                <a16:creationId xmlns:a16="http://schemas.microsoft.com/office/drawing/2014/main" id="{4ACD5F0E-AEF6-498B-AAFF-50372706BCD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62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626</Words>
  <Application>Microsoft Macintosh PowerPoint</Application>
  <PresentationFormat>Widescreen</PresentationFormat>
  <Paragraphs>70</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Athletic training preceptor perceptions of interprofessional collaborative practice in clinical learning experiences </vt:lpstr>
      <vt:lpstr>2020 Standards - IPE</vt:lpstr>
      <vt:lpstr>Methods </vt:lpstr>
      <vt:lpstr>Demographics</vt:lpstr>
      <vt:lpstr>Results</vt:lpstr>
      <vt:lpstr>Positive attitudes toward IPE/IPCP</vt:lpstr>
      <vt:lpstr>Limited Exposure &amp; Structure to IPE in Didactic &amp; Clinical Education </vt:lpstr>
      <vt:lpstr>Perceived Barriers to IPE/IPCP</vt:lpstr>
      <vt:lpstr>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Athletic training preceptor perceptions of interprofessional collaborative practice in clinical learning experiences </dc:title>
  <dc:creator>Jaclyn Schwieterman</dc:creator>
  <cp:lastModifiedBy>Jaclyn Schwieterman</cp:lastModifiedBy>
  <cp:revision>5</cp:revision>
  <dcterms:created xsi:type="dcterms:W3CDTF">2021-10-07T19:34:07Z</dcterms:created>
  <dcterms:modified xsi:type="dcterms:W3CDTF">2021-10-08T11:13:30Z</dcterms:modified>
</cp:coreProperties>
</file>