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09" r:id="rId3"/>
    <p:sldId id="434" r:id="rId4"/>
    <p:sldId id="338" r:id="rId5"/>
    <p:sldId id="454" r:id="rId6"/>
    <p:sldId id="468" r:id="rId7"/>
    <p:sldId id="418" r:id="rId8"/>
    <p:sldId id="492" r:id="rId9"/>
    <p:sldId id="483" r:id="rId10"/>
    <p:sldId id="481" r:id="rId11"/>
    <p:sldId id="500" r:id="rId12"/>
    <p:sldId id="501" r:id="rId13"/>
    <p:sldId id="502" r:id="rId14"/>
    <p:sldId id="503" r:id="rId15"/>
    <p:sldId id="505" r:id="rId16"/>
    <p:sldId id="485" r:id="rId17"/>
    <p:sldId id="509" r:id="rId18"/>
    <p:sldId id="506" r:id="rId19"/>
    <p:sldId id="486" r:id="rId20"/>
    <p:sldId id="504" r:id="rId21"/>
    <p:sldId id="489" r:id="rId22"/>
    <p:sldId id="487" r:id="rId23"/>
    <p:sldId id="507" r:id="rId24"/>
    <p:sldId id="490" r:id="rId25"/>
    <p:sldId id="488" r:id="rId26"/>
    <p:sldId id="491" r:id="rId27"/>
    <p:sldId id="510" r:id="rId28"/>
    <p:sldId id="473" r:id="rId29"/>
    <p:sldId id="512" r:id="rId30"/>
    <p:sldId id="496" r:id="rId31"/>
    <p:sldId id="494" r:id="rId32"/>
    <p:sldId id="498" r:id="rId33"/>
    <p:sldId id="511" r:id="rId34"/>
    <p:sldId id="493" r:id="rId35"/>
    <p:sldId id="450" r:id="rId36"/>
    <p:sldId id="377" r:id="rId37"/>
    <p:sldId id="396" r:id="rId38"/>
    <p:sldId id="411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ey Jean Picha" initials="KJP" lastIdx="21" clrIdx="0">
    <p:extLst/>
  </p:cmAuthor>
  <p:cmAuthor id="2" name="Alison Snyder" initials="" lastIdx="9" clrIdx="1"/>
  <p:cmAuthor id="3" name="Microsoft Office User" initials="MOU" lastIdx="10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886"/>
    <a:srgbClr val="4376B3"/>
    <a:srgbClr val="003366"/>
    <a:srgbClr val="4D858F"/>
    <a:srgbClr val="3B6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5" autoAdjust="0"/>
    <p:restoredTop sz="72400" autoAdjust="0"/>
  </p:normalViewPr>
  <p:slideViewPr>
    <p:cSldViewPr>
      <p:cViewPr varScale="1">
        <p:scale>
          <a:sx n="48" d="100"/>
          <a:sy n="48" d="100"/>
        </p:scale>
        <p:origin x="1098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icha\Dropbox\Research%20Projects\Social%20Determinants%20of%20Health\ATEJ%20Educational%20Technique%20Paper%20-%20SDH\Survey%20Results\Survey%20results_pre%20and%20p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icha\Dropbox\Research%20Projects\Social%20Determinants%20of%20Health\ATEJ%20Educational%20Technique%20Paper%20-%20SDH\Survey%20Results\Survey%20results_pre%20and%20p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icha\Dropbox\Research%20Projects\Social%20Determinants%20of%20Health\Abstracts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icha\Dropbox\Research%20Projects\Social%20Determinants%20of%20Health\Abstracts\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icha\Dropbox\Research%20Projects\Social%20Determinants%20of%20Health\Abstracts\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comfortable are you </a:t>
            </a:r>
            <a:r>
              <a:rPr lang="en-US" dirty="0" smtClean="0"/>
              <a:t>identifying SDH </a:t>
            </a:r>
            <a:r>
              <a:rPr lang="en-US" dirty="0"/>
              <a:t>at the point of care?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Sheet1!$B$11:$B$14</c:f>
              <c:strCache>
                <c:ptCount val="4"/>
                <c:pt idx="0">
                  <c:v>Not at all comfortable</c:v>
                </c:pt>
                <c:pt idx="1">
                  <c:v>Minimally comfortable</c:v>
                </c:pt>
                <c:pt idx="2">
                  <c:v>Moderately comfortable</c:v>
                </c:pt>
                <c:pt idx="3">
                  <c:v>Extremely comfortable</c:v>
                </c:pt>
              </c:strCache>
            </c:strRef>
          </c:cat>
          <c:val>
            <c:numRef>
              <c:f>Sheet1!$C$11:$C$14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F-4AAF-B7D3-A14A0B3DEBF4}"/>
            </c:ext>
          </c:extLst>
        </c:ser>
        <c:ser>
          <c:idx val="1"/>
          <c:order val="1"/>
          <c:tx>
            <c:v>Post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Sheet1!$B$11:$B$14</c:f>
              <c:strCache>
                <c:ptCount val="4"/>
                <c:pt idx="0">
                  <c:v>Not at all comfortable</c:v>
                </c:pt>
                <c:pt idx="1">
                  <c:v>Minimally comfortable</c:v>
                </c:pt>
                <c:pt idx="2">
                  <c:v>Moderately comfortable</c:v>
                </c:pt>
                <c:pt idx="3">
                  <c:v>Extremely comfortable</c:v>
                </c:pt>
              </c:strCache>
            </c:strRef>
          </c:cat>
          <c:val>
            <c:numRef>
              <c:f>Sheet1!$E$11:$E$14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9F-4AAF-B7D3-A14A0B3D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764015"/>
        <c:axId val="575767343"/>
      </c:barChart>
      <c:catAx>
        <c:axId val="57576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767343"/>
        <c:crosses val="autoZero"/>
        <c:auto val="1"/>
        <c:lblAlgn val="ctr"/>
        <c:lblOffset val="100"/>
        <c:noMultiLvlLbl val="0"/>
      </c:catAx>
      <c:valAx>
        <c:axId val="57576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76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/>
              <a:t>How familiar are you with the </a:t>
            </a:r>
            <a:r>
              <a:rPr lang="en-US" sz="1920" dirty="0" smtClean="0"/>
              <a:t>SDH </a:t>
            </a:r>
            <a:r>
              <a:rPr lang="en-US" sz="1920" dirty="0"/>
              <a:t>concept?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Not at all familiar</c:v>
                </c:pt>
                <c:pt idx="1">
                  <c:v>Minimally familiar</c:v>
                </c:pt>
                <c:pt idx="2">
                  <c:v>Moderately familiar</c:v>
                </c:pt>
                <c:pt idx="3">
                  <c:v>Extremely familiar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6-46B2-9463-F6B3D9559CD9}"/>
            </c:ext>
          </c:extLst>
        </c:ser>
        <c:ser>
          <c:idx val="1"/>
          <c:order val="1"/>
          <c:tx>
            <c:v>Post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Not at all familiar</c:v>
                </c:pt>
                <c:pt idx="1">
                  <c:v>Minimally familiar</c:v>
                </c:pt>
                <c:pt idx="2">
                  <c:v>Moderately familiar</c:v>
                </c:pt>
                <c:pt idx="3">
                  <c:v>Extremely familiar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6-46B2-9463-F6B3D9559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193391"/>
        <c:axId val="568200047"/>
      </c:barChart>
      <c:catAx>
        <c:axId val="5681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0047"/>
        <c:crosses val="autoZero"/>
        <c:auto val="1"/>
        <c:lblAlgn val="ctr"/>
        <c:lblOffset val="100"/>
        <c:noMultiLvlLbl val="0"/>
      </c:catAx>
      <c:valAx>
        <c:axId val="56820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19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/>
              <a:t>Athletic Trainers' </a:t>
            </a:r>
            <a:r>
              <a:rPr lang="en-US" sz="2000" u="sng" dirty="0"/>
              <a:t>Familiarity</a:t>
            </a:r>
            <a:r>
              <a:rPr lang="en-US" sz="2000" dirty="0"/>
              <a:t> with </a:t>
            </a:r>
            <a:r>
              <a:rPr lang="en-US" sz="2000" dirty="0" smtClean="0"/>
              <a:t>SDH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3B-4A26-8950-D7088109198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3B-4A26-8950-D7088109198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3B-4A26-8950-D7088109198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3B-4A26-8950-D70881091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Sheet2!$O$3:$O$6</c:f>
              <c:strCache>
                <c:ptCount val="4"/>
                <c:pt idx="0">
                  <c:v>Extremely familiar</c:v>
                </c:pt>
                <c:pt idx="1">
                  <c:v>Moderately familiar</c:v>
                </c:pt>
                <c:pt idx="2">
                  <c:v>Minimally familiar</c:v>
                </c:pt>
                <c:pt idx="3">
                  <c:v>Not familiar</c:v>
                </c:pt>
              </c:strCache>
            </c:strRef>
          </c:cat>
          <c:val>
            <c:numRef>
              <c:f>Sheet2!$P$3:$P$6</c:f>
              <c:numCache>
                <c:formatCode>General</c:formatCode>
                <c:ptCount val="4"/>
                <c:pt idx="0">
                  <c:v>70</c:v>
                </c:pt>
                <c:pt idx="1">
                  <c:v>761</c:v>
                </c:pt>
                <c:pt idx="2">
                  <c:v>587</c:v>
                </c:pt>
                <c:pt idx="3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B-4A26-8950-D708810919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5156560"/>
        <c:axId val="1785157808"/>
      </c:barChart>
      <c:catAx>
        <c:axId val="178515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5157808"/>
        <c:crosses val="autoZero"/>
        <c:auto val="1"/>
        <c:lblAlgn val="ctr"/>
        <c:lblOffset val="100"/>
        <c:noMultiLvlLbl val="0"/>
      </c:catAx>
      <c:valAx>
        <c:axId val="178515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smtClean="0"/>
                  <a:t>#</a:t>
                </a:r>
                <a:r>
                  <a:rPr lang="en-US" sz="1800" baseline="0" dirty="0" smtClean="0"/>
                  <a:t> of respondents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0199519551581476E-2"/>
              <c:y val="0.3028766404199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515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/>
              <a:t>Athletic Trainers' </a:t>
            </a:r>
            <a:r>
              <a:rPr lang="en-US" sz="2000" u="sng" dirty="0"/>
              <a:t>Knowledge</a:t>
            </a:r>
            <a:r>
              <a:rPr lang="en-US" sz="2000" dirty="0"/>
              <a:t> about </a:t>
            </a:r>
            <a:r>
              <a:rPr lang="en-US" sz="2000" dirty="0" smtClean="0"/>
              <a:t>SDH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C2-4006-919B-2D603E38D56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C2-4006-919B-2D603E38D56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C2-4006-919B-2D603E38D56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C2-4006-919B-2D603E38D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Sheet2!$O$9:$O$12</c:f>
              <c:strCache>
                <c:ptCount val="4"/>
                <c:pt idx="0">
                  <c:v>Extremely knowledgeable</c:v>
                </c:pt>
                <c:pt idx="1">
                  <c:v>Moderately knowledgable</c:v>
                </c:pt>
                <c:pt idx="2">
                  <c:v>Minimally knowledgeable</c:v>
                </c:pt>
                <c:pt idx="3">
                  <c:v>Not knowledgeable at all</c:v>
                </c:pt>
              </c:strCache>
            </c:strRef>
          </c:cat>
          <c:val>
            <c:numRef>
              <c:f>Sheet2!$P$9:$P$12</c:f>
              <c:numCache>
                <c:formatCode>General</c:formatCode>
                <c:ptCount val="4"/>
                <c:pt idx="0">
                  <c:v>46</c:v>
                </c:pt>
                <c:pt idx="1">
                  <c:v>622</c:v>
                </c:pt>
                <c:pt idx="2">
                  <c:v>704</c:v>
                </c:pt>
                <c:pt idx="3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C2-4006-919B-2D603E38D5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7900032"/>
        <c:axId val="1887902944"/>
      </c:barChart>
      <c:catAx>
        <c:axId val="18879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87902944"/>
        <c:crosses val="autoZero"/>
        <c:auto val="1"/>
        <c:lblAlgn val="ctr"/>
        <c:lblOffset val="100"/>
        <c:noMultiLvlLbl val="0"/>
      </c:catAx>
      <c:valAx>
        <c:axId val="1887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/>
                  <a:t># of respondents</a:t>
                </a:r>
              </a:p>
            </c:rich>
          </c:tx>
          <c:layout>
            <c:manualLayout>
              <c:xMode val="edge"/>
              <c:yMode val="edge"/>
              <c:x val="1.0783183352080989E-2"/>
              <c:y val="0.30914566929133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8790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/>
              <a:t>Athletic Trainers'</a:t>
            </a:r>
            <a:r>
              <a:rPr lang="en-US" sz="2000" baseline="0" dirty="0"/>
              <a:t> </a:t>
            </a:r>
            <a:r>
              <a:rPr lang="en-US" sz="2000" u="sng" baseline="0" dirty="0"/>
              <a:t>Comfort</a:t>
            </a:r>
            <a:r>
              <a:rPr lang="en-US" sz="2000" baseline="0" dirty="0"/>
              <a:t> with </a:t>
            </a:r>
            <a:r>
              <a:rPr lang="en-US" sz="2000" baseline="0" dirty="0" smtClean="0"/>
              <a:t>SDH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54-443D-B02F-A00D800675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54-443D-B02F-A00D800675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54-443D-B02F-A00D800675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54-443D-B02F-A00D80067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Sheet2!$O$15:$O$18</c:f>
              <c:strCache>
                <c:ptCount val="4"/>
                <c:pt idx="0">
                  <c:v>Extremely comfortable</c:v>
                </c:pt>
                <c:pt idx="1">
                  <c:v>Moderately comfortable</c:v>
                </c:pt>
                <c:pt idx="2">
                  <c:v>Minimally comfortable</c:v>
                </c:pt>
                <c:pt idx="3">
                  <c:v>Not comfortable at all</c:v>
                </c:pt>
              </c:strCache>
            </c:strRef>
          </c:cat>
          <c:val>
            <c:numRef>
              <c:f>Sheet2!$P$15:$P$18</c:f>
              <c:numCache>
                <c:formatCode>General</c:formatCode>
                <c:ptCount val="4"/>
                <c:pt idx="0">
                  <c:v>59</c:v>
                </c:pt>
                <c:pt idx="1">
                  <c:v>598</c:v>
                </c:pt>
                <c:pt idx="2">
                  <c:v>695</c:v>
                </c:pt>
                <c:pt idx="3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54-443D-B02F-A00D800675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8813888"/>
        <c:axId val="1758814304"/>
      </c:barChart>
      <c:catAx>
        <c:axId val="17588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8814304"/>
        <c:crosses val="autoZero"/>
        <c:auto val="1"/>
        <c:lblAlgn val="ctr"/>
        <c:lblOffset val="100"/>
        <c:noMultiLvlLbl val="0"/>
      </c:catAx>
      <c:valAx>
        <c:axId val="17588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# of respondents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22418708078156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881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18:01:44.188" idx="21">
    <p:pos x="-1934" y="514"/>
    <p:text>need to focus more on learning here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9E0AF-D0C2-4BAA-9DFF-3353C561886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DC07E-6131-4C7C-9611-2F947722785E}">
      <dgm:prSet phldrT="[Text]"/>
      <dgm:spPr/>
      <dgm:t>
        <a:bodyPr/>
        <a:lstStyle/>
        <a:p>
          <a:r>
            <a:rPr lang="en-US" dirty="0" smtClean="0"/>
            <a:t>Active </a:t>
          </a:r>
          <a:endParaRPr lang="en-US" dirty="0"/>
        </a:p>
      </dgm:t>
    </dgm:pt>
    <dgm:pt modelId="{AAEDC56D-D568-496A-856E-02421B3F700C}" type="parTrans" cxnId="{A544677C-A956-4DFD-A4DA-3620D4C03AB5}">
      <dgm:prSet/>
      <dgm:spPr/>
      <dgm:t>
        <a:bodyPr/>
        <a:lstStyle/>
        <a:p>
          <a:endParaRPr lang="en-US"/>
        </a:p>
      </dgm:t>
    </dgm:pt>
    <dgm:pt modelId="{E51E9C56-5AA5-43B6-8E5C-41B68CF80BA7}" type="sibTrans" cxnId="{A544677C-A956-4DFD-A4DA-3620D4C03AB5}">
      <dgm:prSet/>
      <dgm:spPr/>
      <dgm:t>
        <a:bodyPr/>
        <a:lstStyle/>
        <a:p>
          <a:endParaRPr lang="en-US"/>
        </a:p>
      </dgm:t>
    </dgm:pt>
    <dgm:pt modelId="{88A31710-50F0-4F45-8951-307EC987D448}">
      <dgm:prSet phldrT="[Text]"/>
      <dgm:spPr/>
      <dgm:t>
        <a:bodyPr/>
        <a:lstStyle/>
        <a:p>
          <a:r>
            <a:rPr lang="en-US" dirty="0" smtClean="0"/>
            <a:t>Reflection</a:t>
          </a:r>
          <a:endParaRPr lang="en-US" dirty="0"/>
        </a:p>
      </dgm:t>
    </dgm:pt>
    <dgm:pt modelId="{D208D7BC-BA10-4385-9CC6-E383C1AD0560}" type="parTrans" cxnId="{492E625C-EEFB-46D0-A852-5019A0036E37}">
      <dgm:prSet/>
      <dgm:spPr/>
      <dgm:t>
        <a:bodyPr/>
        <a:lstStyle/>
        <a:p>
          <a:endParaRPr lang="en-US"/>
        </a:p>
      </dgm:t>
    </dgm:pt>
    <dgm:pt modelId="{7EA1013C-A6D0-4037-9E50-64517036320D}" type="sibTrans" cxnId="{492E625C-EEFB-46D0-A852-5019A0036E37}">
      <dgm:prSet/>
      <dgm:spPr/>
      <dgm:t>
        <a:bodyPr/>
        <a:lstStyle/>
        <a:p>
          <a:endParaRPr lang="en-US"/>
        </a:p>
      </dgm:t>
    </dgm:pt>
    <dgm:pt modelId="{BD6A5B4F-8700-4E68-B774-4EA5EBE02EA1}">
      <dgm:prSet phldrT="[Text]"/>
      <dgm:spPr/>
      <dgm:t>
        <a:bodyPr/>
        <a:lstStyle/>
        <a:p>
          <a:r>
            <a:rPr lang="en-US" dirty="0" smtClean="0"/>
            <a:t>Improved observations</a:t>
          </a:r>
          <a:endParaRPr lang="en-US" dirty="0"/>
        </a:p>
      </dgm:t>
    </dgm:pt>
    <dgm:pt modelId="{CBEDBA50-3950-4E54-97B3-EEA9525ED2DB}" type="parTrans" cxnId="{2E836B58-8265-41CB-A641-15733A782187}">
      <dgm:prSet/>
      <dgm:spPr/>
      <dgm:t>
        <a:bodyPr/>
        <a:lstStyle/>
        <a:p>
          <a:endParaRPr lang="en-US"/>
        </a:p>
      </dgm:t>
    </dgm:pt>
    <dgm:pt modelId="{D977AF6D-E728-4879-881F-4CD0C0BF6653}" type="sibTrans" cxnId="{2E836B58-8265-41CB-A641-15733A782187}">
      <dgm:prSet/>
      <dgm:spPr/>
      <dgm:t>
        <a:bodyPr/>
        <a:lstStyle/>
        <a:p>
          <a:endParaRPr lang="en-US"/>
        </a:p>
      </dgm:t>
    </dgm:pt>
    <dgm:pt modelId="{53B69909-DEA5-4959-831E-4E9E4E692DDC}">
      <dgm:prSet phldrT="[Text]"/>
      <dgm:spPr/>
      <dgm:t>
        <a:bodyPr/>
        <a:lstStyle/>
        <a:p>
          <a:r>
            <a:rPr lang="en-US" dirty="0" smtClean="0"/>
            <a:t>Improved comfort</a:t>
          </a:r>
          <a:endParaRPr lang="en-US" dirty="0"/>
        </a:p>
      </dgm:t>
    </dgm:pt>
    <dgm:pt modelId="{9F52448C-9BF2-4BC1-B02C-864935AFDC89}" type="parTrans" cxnId="{B8308CC3-7677-4CFD-8786-3F5CCF13DAFC}">
      <dgm:prSet/>
      <dgm:spPr/>
      <dgm:t>
        <a:bodyPr/>
        <a:lstStyle/>
        <a:p>
          <a:endParaRPr lang="en-US"/>
        </a:p>
      </dgm:t>
    </dgm:pt>
    <dgm:pt modelId="{623070AD-92D9-4E41-8774-76BD7EC09BEC}" type="sibTrans" cxnId="{B8308CC3-7677-4CFD-8786-3F5CCF13DAFC}">
      <dgm:prSet/>
      <dgm:spPr/>
      <dgm:t>
        <a:bodyPr/>
        <a:lstStyle/>
        <a:p>
          <a:endParaRPr lang="en-US"/>
        </a:p>
      </dgm:t>
    </dgm:pt>
    <dgm:pt modelId="{B5631FD9-7A81-47D6-B6E7-B4F65B0ACE98}">
      <dgm:prSet phldrT="[Text]"/>
      <dgm:spPr/>
      <dgm:t>
        <a:bodyPr/>
        <a:lstStyle/>
        <a:p>
          <a:r>
            <a:rPr lang="en-US" dirty="0" smtClean="0"/>
            <a:t>Improved familiarity</a:t>
          </a:r>
          <a:endParaRPr lang="en-US" dirty="0"/>
        </a:p>
      </dgm:t>
    </dgm:pt>
    <dgm:pt modelId="{994B44B2-0E3E-42FC-8152-656038293098}" type="parTrans" cxnId="{B0686BC3-A497-4E93-BEBE-5F833019C24A}">
      <dgm:prSet/>
      <dgm:spPr/>
      <dgm:t>
        <a:bodyPr/>
        <a:lstStyle/>
        <a:p>
          <a:endParaRPr lang="en-US"/>
        </a:p>
      </dgm:t>
    </dgm:pt>
    <dgm:pt modelId="{A02A314D-5B67-4DE0-ABD1-284CF1330E19}" type="sibTrans" cxnId="{B0686BC3-A497-4E93-BEBE-5F833019C24A}">
      <dgm:prSet/>
      <dgm:spPr/>
      <dgm:t>
        <a:bodyPr/>
        <a:lstStyle/>
        <a:p>
          <a:endParaRPr lang="en-US"/>
        </a:p>
      </dgm:t>
    </dgm:pt>
    <dgm:pt modelId="{DCEBB849-4355-4574-960F-A76A3FE9885D}" type="pres">
      <dgm:prSet presAssocID="{B359E0AF-D0C2-4BAA-9DFF-3353C5618862}" presName="cycle" presStyleCnt="0">
        <dgm:presLayoutVars>
          <dgm:dir/>
          <dgm:resizeHandles val="exact"/>
        </dgm:presLayoutVars>
      </dgm:prSet>
      <dgm:spPr/>
    </dgm:pt>
    <dgm:pt modelId="{0109FEE1-6B65-4EC1-9052-4E4BF46B86F6}" type="pres">
      <dgm:prSet presAssocID="{F71DC07E-6131-4C7C-9611-2F947722785E}" presName="node" presStyleLbl="node1" presStyleIdx="0" presStyleCnt="5">
        <dgm:presLayoutVars>
          <dgm:bulletEnabled val="1"/>
        </dgm:presLayoutVars>
      </dgm:prSet>
      <dgm:spPr/>
    </dgm:pt>
    <dgm:pt modelId="{26F3AE54-B9A0-4439-8924-F8D516EBDFB1}" type="pres">
      <dgm:prSet presAssocID="{F71DC07E-6131-4C7C-9611-2F947722785E}" presName="spNode" presStyleCnt="0"/>
      <dgm:spPr/>
    </dgm:pt>
    <dgm:pt modelId="{EDFDA6F5-EC69-4783-8233-D42D86AB97E9}" type="pres">
      <dgm:prSet presAssocID="{E51E9C56-5AA5-43B6-8E5C-41B68CF80BA7}" presName="sibTrans" presStyleLbl="sibTrans1D1" presStyleIdx="0" presStyleCnt="5"/>
      <dgm:spPr/>
    </dgm:pt>
    <dgm:pt modelId="{2A5B481D-157C-4886-8D65-97971286B403}" type="pres">
      <dgm:prSet presAssocID="{88A31710-50F0-4F45-8951-307EC987D4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C1C20-626A-4BE4-B27F-24E86D656039}" type="pres">
      <dgm:prSet presAssocID="{88A31710-50F0-4F45-8951-307EC987D448}" presName="spNode" presStyleCnt="0"/>
      <dgm:spPr/>
    </dgm:pt>
    <dgm:pt modelId="{D8B12484-B928-4566-AD8C-CCFEA24E5B2D}" type="pres">
      <dgm:prSet presAssocID="{7EA1013C-A6D0-4037-9E50-64517036320D}" presName="sibTrans" presStyleLbl="sibTrans1D1" presStyleIdx="1" presStyleCnt="5"/>
      <dgm:spPr/>
    </dgm:pt>
    <dgm:pt modelId="{A424BA0A-2E78-4389-B137-46A6E7433FD8}" type="pres">
      <dgm:prSet presAssocID="{BD6A5B4F-8700-4E68-B774-4EA5EBE02EA1}" presName="node" presStyleLbl="node1" presStyleIdx="2" presStyleCnt="5">
        <dgm:presLayoutVars>
          <dgm:bulletEnabled val="1"/>
        </dgm:presLayoutVars>
      </dgm:prSet>
      <dgm:spPr/>
    </dgm:pt>
    <dgm:pt modelId="{5AEBD836-4730-4F4C-AFDE-B8E87AF8143C}" type="pres">
      <dgm:prSet presAssocID="{BD6A5B4F-8700-4E68-B774-4EA5EBE02EA1}" presName="spNode" presStyleCnt="0"/>
      <dgm:spPr/>
    </dgm:pt>
    <dgm:pt modelId="{38BD024A-0CED-4B82-B8BA-FA36103F4007}" type="pres">
      <dgm:prSet presAssocID="{D977AF6D-E728-4879-881F-4CD0C0BF6653}" presName="sibTrans" presStyleLbl="sibTrans1D1" presStyleIdx="2" presStyleCnt="5"/>
      <dgm:spPr/>
    </dgm:pt>
    <dgm:pt modelId="{65554F80-97F8-4955-BBC5-E5DB7BFC2FB3}" type="pres">
      <dgm:prSet presAssocID="{53B69909-DEA5-4959-831E-4E9E4E692D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5DEB9-DBA7-439B-B3FA-817EE30F73F8}" type="pres">
      <dgm:prSet presAssocID="{53B69909-DEA5-4959-831E-4E9E4E692DDC}" presName="spNode" presStyleCnt="0"/>
      <dgm:spPr/>
    </dgm:pt>
    <dgm:pt modelId="{9C937F84-4055-4BB7-AA9F-CA81264A40F4}" type="pres">
      <dgm:prSet presAssocID="{623070AD-92D9-4E41-8774-76BD7EC09BEC}" presName="sibTrans" presStyleLbl="sibTrans1D1" presStyleIdx="3" presStyleCnt="5"/>
      <dgm:spPr/>
    </dgm:pt>
    <dgm:pt modelId="{7C483BB1-581D-4EC0-BFC0-8A1572A61F5A}" type="pres">
      <dgm:prSet presAssocID="{B5631FD9-7A81-47D6-B6E7-B4F65B0ACE98}" presName="node" presStyleLbl="node1" presStyleIdx="4" presStyleCnt="5">
        <dgm:presLayoutVars>
          <dgm:bulletEnabled val="1"/>
        </dgm:presLayoutVars>
      </dgm:prSet>
      <dgm:spPr/>
    </dgm:pt>
    <dgm:pt modelId="{310FAD26-2585-4713-B625-C7F512A49FF6}" type="pres">
      <dgm:prSet presAssocID="{B5631FD9-7A81-47D6-B6E7-B4F65B0ACE98}" presName="spNode" presStyleCnt="0"/>
      <dgm:spPr/>
    </dgm:pt>
    <dgm:pt modelId="{0724AF02-4892-4772-9631-A66E009D8F9E}" type="pres">
      <dgm:prSet presAssocID="{A02A314D-5B67-4DE0-ABD1-284CF1330E19}" presName="sibTrans" presStyleLbl="sibTrans1D1" presStyleIdx="4" presStyleCnt="5"/>
      <dgm:spPr/>
    </dgm:pt>
  </dgm:ptLst>
  <dgm:cxnLst>
    <dgm:cxn modelId="{80824B0C-7CDD-4095-A53C-55EE2B7DE44B}" type="presOf" srcId="{E51E9C56-5AA5-43B6-8E5C-41B68CF80BA7}" destId="{EDFDA6F5-EC69-4783-8233-D42D86AB97E9}" srcOrd="0" destOrd="0" presId="urn:microsoft.com/office/officeart/2005/8/layout/cycle6"/>
    <dgm:cxn modelId="{10FC06FE-358D-4407-B3A4-5296C1495AD2}" type="presOf" srcId="{F71DC07E-6131-4C7C-9611-2F947722785E}" destId="{0109FEE1-6B65-4EC1-9052-4E4BF46B86F6}" srcOrd="0" destOrd="0" presId="urn:microsoft.com/office/officeart/2005/8/layout/cycle6"/>
    <dgm:cxn modelId="{363DB1CD-D287-44D8-9877-363E362DE5E7}" type="presOf" srcId="{BD6A5B4F-8700-4E68-B774-4EA5EBE02EA1}" destId="{A424BA0A-2E78-4389-B137-46A6E7433FD8}" srcOrd="0" destOrd="0" presId="urn:microsoft.com/office/officeart/2005/8/layout/cycle6"/>
    <dgm:cxn modelId="{B8308CC3-7677-4CFD-8786-3F5CCF13DAFC}" srcId="{B359E0AF-D0C2-4BAA-9DFF-3353C5618862}" destId="{53B69909-DEA5-4959-831E-4E9E4E692DDC}" srcOrd="3" destOrd="0" parTransId="{9F52448C-9BF2-4BC1-B02C-864935AFDC89}" sibTransId="{623070AD-92D9-4E41-8774-76BD7EC09BEC}"/>
    <dgm:cxn modelId="{EA6FCF2F-0DAF-4E54-82AC-FC006049C334}" type="presOf" srcId="{7EA1013C-A6D0-4037-9E50-64517036320D}" destId="{D8B12484-B928-4566-AD8C-CCFEA24E5B2D}" srcOrd="0" destOrd="0" presId="urn:microsoft.com/office/officeart/2005/8/layout/cycle6"/>
    <dgm:cxn modelId="{492E625C-EEFB-46D0-A852-5019A0036E37}" srcId="{B359E0AF-D0C2-4BAA-9DFF-3353C5618862}" destId="{88A31710-50F0-4F45-8951-307EC987D448}" srcOrd="1" destOrd="0" parTransId="{D208D7BC-BA10-4385-9CC6-E383C1AD0560}" sibTransId="{7EA1013C-A6D0-4037-9E50-64517036320D}"/>
    <dgm:cxn modelId="{AC62EB05-2300-4841-BDD2-8DC2B104F257}" type="presOf" srcId="{53B69909-DEA5-4959-831E-4E9E4E692DDC}" destId="{65554F80-97F8-4955-BBC5-E5DB7BFC2FB3}" srcOrd="0" destOrd="0" presId="urn:microsoft.com/office/officeart/2005/8/layout/cycle6"/>
    <dgm:cxn modelId="{2974DEC6-BB04-4775-BAC3-F3555E79E745}" type="presOf" srcId="{A02A314D-5B67-4DE0-ABD1-284CF1330E19}" destId="{0724AF02-4892-4772-9631-A66E009D8F9E}" srcOrd="0" destOrd="0" presId="urn:microsoft.com/office/officeart/2005/8/layout/cycle6"/>
    <dgm:cxn modelId="{FAA551E8-4C54-4EB3-9DDA-125A278A2FF7}" type="presOf" srcId="{B359E0AF-D0C2-4BAA-9DFF-3353C5618862}" destId="{DCEBB849-4355-4574-960F-A76A3FE9885D}" srcOrd="0" destOrd="0" presId="urn:microsoft.com/office/officeart/2005/8/layout/cycle6"/>
    <dgm:cxn modelId="{B0686BC3-A497-4E93-BEBE-5F833019C24A}" srcId="{B359E0AF-D0C2-4BAA-9DFF-3353C5618862}" destId="{B5631FD9-7A81-47D6-B6E7-B4F65B0ACE98}" srcOrd="4" destOrd="0" parTransId="{994B44B2-0E3E-42FC-8152-656038293098}" sibTransId="{A02A314D-5B67-4DE0-ABD1-284CF1330E19}"/>
    <dgm:cxn modelId="{78390EBA-1A97-49D5-BBB8-80D3F71256FB}" type="presOf" srcId="{D977AF6D-E728-4879-881F-4CD0C0BF6653}" destId="{38BD024A-0CED-4B82-B8BA-FA36103F4007}" srcOrd="0" destOrd="0" presId="urn:microsoft.com/office/officeart/2005/8/layout/cycle6"/>
    <dgm:cxn modelId="{2E836B58-8265-41CB-A641-15733A782187}" srcId="{B359E0AF-D0C2-4BAA-9DFF-3353C5618862}" destId="{BD6A5B4F-8700-4E68-B774-4EA5EBE02EA1}" srcOrd="2" destOrd="0" parTransId="{CBEDBA50-3950-4E54-97B3-EEA9525ED2DB}" sibTransId="{D977AF6D-E728-4879-881F-4CD0C0BF6653}"/>
    <dgm:cxn modelId="{A544677C-A956-4DFD-A4DA-3620D4C03AB5}" srcId="{B359E0AF-D0C2-4BAA-9DFF-3353C5618862}" destId="{F71DC07E-6131-4C7C-9611-2F947722785E}" srcOrd="0" destOrd="0" parTransId="{AAEDC56D-D568-496A-856E-02421B3F700C}" sibTransId="{E51E9C56-5AA5-43B6-8E5C-41B68CF80BA7}"/>
    <dgm:cxn modelId="{6CDB1166-2371-41B2-A0B1-195346100324}" type="presOf" srcId="{623070AD-92D9-4E41-8774-76BD7EC09BEC}" destId="{9C937F84-4055-4BB7-AA9F-CA81264A40F4}" srcOrd="0" destOrd="0" presId="urn:microsoft.com/office/officeart/2005/8/layout/cycle6"/>
    <dgm:cxn modelId="{FF6CFF5F-75E4-4FD1-AA15-6F9B0DAC4909}" type="presOf" srcId="{88A31710-50F0-4F45-8951-307EC987D448}" destId="{2A5B481D-157C-4886-8D65-97971286B403}" srcOrd="0" destOrd="0" presId="urn:microsoft.com/office/officeart/2005/8/layout/cycle6"/>
    <dgm:cxn modelId="{FBF4A13E-3FC4-49E2-89AA-D8C149090C8B}" type="presOf" srcId="{B5631FD9-7A81-47D6-B6E7-B4F65B0ACE98}" destId="{7C483BB1-581D-4EC0-BFC0-8A1572A61F5A}" srcOrd="0" destOrd="0" presId="urn:microsoft.com/office/officeart/2005/8/layout/cycle6"/>
    <dgm:cxn modelId="{59E91E5D-4FD9-431C-8785-A6E4504D7246}" type="presParOf" srcId="{DCEBB849-4355-4574-960F-A76A3FE9885D}" destId="{0109FEE1-6B65-4EC1-9052-4E4BF46B86F6}" srcOrd="0" destOrd="0" presId="urn:microsoft.com/office/officeart/2005/8/layout/cycle6"/>
    <dgm:cxn modelId="{794AAB9B-9D52-4B85-A8BF-3F266977DD54}" type="presParOf" srcId="{DCEBB849-4355-4574-960F-A76A3FE9885D}" destId="{26F3AE54-B9A0-4439-8924-F8D516EBDFB1}" srcOrd="1" destOrd="0" presId="urn:microsoft.com/office/officeart/2005/8/layout/cycle6"/>
    <dgm:cxn modelId="{B136C35D-4C54-4E5C-9EB2-47945B82E38F}" type="presParOf" srcId="{DCEBB849-4355-4574-960F-A76A3FE9885D}" destId="{EDFDA6F5-EC69-4783-8233-D42D86AB97E9}" srcOrd="2" destOrd="0" presId="urn:microsoft.com/office/officeart/2005/8/layout/cycle6"/>
    <dgm:cxn modelId="{49052DC7-C2FD-4034-B788-1A075973985A}" type="presParOf" srcId="{DCEBB849-4355-4574-960F-A76A3FE9885D}" destId="{2A5B481D-157C-4886-8D65-97971286B403}" srcOrd="3" destOrd="0" presId="urn:microsoft.com/office/officeart/2005/8/layout/cycle6"/>
    <dgm:cxn modelId="{3109C55D-88F4-4209-BC68-3C338B74AB2E}" type="presParOf" srcId="{DCEBB849-4355-4574-960F-A76A3FE9885D}" destId="{FD0C1C20-626A-4BE4-B27F-24E86D656039}" srcOrd="4" destOrd="0" presId="urn:microsoft.com/office/officeart/2005/8/layout/cycle6"/>
    <dgm:cxn modelId="{88BB407D-1FA0-4011-8E5F-1DCCDAE4CFC5}" type="presParOf" srcId="{DCEBB849-4355-4574-960F-A76A3FE9885D}" destId="{D8B12484-B928-4566-AD8C-CCFEA24E5B2D}" srcOrd="5" destOrd="0" presId="urn:microsoft.com/office/officeart/2005/8/layout/cycle6"/>
    <dgm:cxn modelId="{750A10A3-BBFA-4E0D-9AE8-D5FA0BDD48A9}" type="presParOf" srcId="{DCEBB849-4355-4574-960F-A76A3FE9885D}" destId="{A424BA0A-2E78-4389-B137-46A6E7433FD8}" srcOrd="6" destOrd="0" presId="urn:microsoft.com/office/officeart/2005/8/layout/cycle6"/>
    <dgm:cxn modelId="{C094EB3A-51E2-4E0B-85AC-8FA5CDB188F9}" type="presParOf" srcId="{DCEBB849-4355-4574-960F-A76A3FE9885D}" destId="{5AEBD836-4730-4F4C-AFDE-B8E87AF8143C}" srcOrd="7" destOrd="0" presId="urn:microsoft.com/office/officeart/2005/8/layout/cycle6"/>
    <dgm:cxn modelId="{86981C54-4EBC-47BC-8D3F-53D463E48DA6}" type="presParOf" srcId="{DCEBB849-4355-4574-960F-A76A3FE9885D}" destId="{38BD024A-0CED-4B82-B8BA-FA36103F4007}" srcOrd="8" destOrd="0" presId="urn:microsoft.com/office/officeart/2005/8/layout/cycle6"/>
    <dgm:cxn modelId="{375427D4-A63A-4141-856A-593157F7C40C}" type="presParOf" srcId="{DCEBB849-4355-4574-960F-A76A3FE9885D}" destId="{65554F80-97F8-4955-BBC5-E5DB7BFC2FB3}" srcOrd="9" destOrd="0" presId="urn:microsoft.com/office/officeart/2005/8/layout/cycle6"/>
    <dgm:cxn modelId="{9EA6B70F-38D4-4CF6-8F2E-BD135B652D5A}" type="presParOf" srcId="{DCEBB849-4355-4574-960F-A76A3FE9885D}" destId="{C2C5DEB9-DBA7-439B-B3FA-817EE30F73F8}" srcOrd="10" destOrd="0" presId="urn:microsoft.com/office/officeart/2005/8/layout/cycle6"/>
    <dgm:cxn modelId="{F38221A2-983C-4C6A-BD2A-1833F97C398E}" type="presParOf" srcId="{DCEBB849-4355-4574-960F-A76A3FE9885D}" destId="{9C937F84-4055-4BB7-AA9F-CA81264A40F4}" srcOrd="11" destOrd="0" presId="urn:microsoft.com/office/officeart/2005/8/layout/cycle6"/>
    <dgm:cxn modelId="{65F915A5-83E7-4148-A553-89923E193AEF}" type="presParOf" srcId="{DCEBB849-4355-4574-960F-A76A3FE9885D}" destId="{7C483BB1-581D-4EC0-BFC0-8A1572A61F5A}" srcOrd="12" destOrd="0" presId="urn:microsoft.com/office/officeart/2005/8/layout/cycle6"/>
    <dgm:cxn modelId="{0EC0CA8D-2F45-4C00-BC2A-78687E6178CA}" type="presParOf" srcId="{DCEBB849-4355-4574-960F-A76A3FE9885D}" destId="{310FAD26-2585-4713-B625-C7F512A49FF6}" srcOrd="13" destOrd="0" presId="urn:microsoft.com/office/officeart/2005/8/layout/cycle6"/>
    <dgm:cxn modelId="{4FFC9ABB-4ABF-40AA-B884-470146F22450}" type="presParOf" srcId="{DCEBB849-4355-4574-960F-A76A3FE9885D}" destId="{0724AF02-4892-4772-9631-A66E009D8F9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FEE1-6B65-4EC1-9052-4E4BF46B86F6}">
      <dsp:nvSpPr>
        <dsp:cNvPr id="0" name=""/>
        <dsp:cNvSpPr/>
      </dsp:nvSpPr>
      <dsp:spPr>
        <a:xfrm>
          <a:off x="2983780" y="408"/>
          <a:ext cx="1728638" cy="1123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Active </a:t>
          </a:r>
          <a:endParaRPr lang="en-US" sz="2100" kern="1200" dirty="0"/>
        </a:p>
      </dsp:txBody>
      <dsp:txXfrm>
        <a:off x="3038630" y="55258"/>
        <a:ext cx="1618938" cy="1013915"/>
      </dsp:txXfrm>
    </dsp:sp>
    <dsp:sp modelId="{EDFDA6F5-EC69-4783-8233-D42D86AB97E9}">
      <dsp:nvSpPr>
        <dsp:cNvPr id="0" name=""/>
        <dsp:cNvSpPr/>
      </dsp:nvSpPr>
      <dsp:spPr>
        <a:xfrm>
          <a:off x="1601102" y="562215"/>
          <a:ext cx="4493994" cy="4493994"/>
        </a:xfrm>
        <a:custGeom>
          <a:avLst/>
          <a:gdLst/>
          <a:ahLst/>
          <a:cxnLst/>
          <a:rect l="0" t="0" r="0" b="0"/>
          <a:pathLst>
            <a:path>
              <a:moveTo>
                <a:pt x="3123218" y="177883"/>
              </a:moveTo>
              <a:arcTo wR="2246997" hR="2246997" stAng="17577091" swAng="1963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B481D-157C-4886-8D65-97971286B403}">
      <dsp:nvSpPr>
        <dsp:cNvPr id="0" name=""/>
        <dsp:cNvSpPr/>
      </dsp:nvSpPr>
      <dsp:spPr>
        <a:xfrm>
          <a:off x="5120802" y="1553045"/>
          <a:ext cx="1728638" cy="1123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Reflection</a:t>
          </a:r>
          <a:endParaRPr lang="en-US" sz="2100" kern="1200" dirty="0"/>
        </a:p>
      </dsp:txBody>
      <dsp:txXfrm>
        <a:off x="5175652" y="1607895"/>
        <a:ext cx="1618938" cy="1013915"/>
      </dsp:txXfrm>
    </dsp:sp>
    <dsp:sp modelId="{D8B12484-B928-4566-AD8C-CCFEA24E5B2D}">
      <dsp:nvSpPr>
        <dsp:cNvPr id="0" name=""/>
        <dsp:cNvSpPr/>
      </dsp:nvSpPr>
      <dsp:spPr>
        <a:xfrm>
          <a:off x="1601102" y="562215"/>
          <a:ext cx="4493994" cy="4493994"/>
        </a:xfrm>
        <a:custGeom>
          <a:avLst/>
          <a:gdLst/>
          <a:ahLst/>
          <a:cxnLst/>
          <a:rect l="0" t="0" r="0" b="0"/>
          <a:pathLst>
            <a:path>
              <a:moveTo>
                <a:pt x="4490884" y="2128818"/>
              </a:moveTo>
              <a:arcTo wR="2246997" hR="2246997" stAng="21419111" swAng="2198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BA0A-2E78-4389-B137-46A6E7433FD8}">
      <dsp:nvSpPr>
        <dsp:cNvPr id="0" name=""/>
        <dsp:cNvSpPr/>
      </dsp:nvSpPr>
      <dsp:spPr>
        <a:xfrm>
          <a:off x="4304532" y="4065264"/>
          <a:ext cx="1728638" cy="1123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Improved observations</a:t>
          </a:r>
          <a:endParaRPr lang="en-US" sz="2100" kern="1200" dirty="0"/>
        </a:p>
      </dsp:txBody>
      <dsp:txXfrm>
        <a:off x="4359382" y="4120114"/>
        <a:ext cx="1618938" cy="1013915"/>
      </dsp:txXfrm>
    </dsp:sp>
    <dsp:sp modelId="{38BD024A-0CED-4B82-B8BA-FA36103F4007}">
      <dsp:nvSpPr>
        <dsp:cNvPr id="0" name=""/>
        <dsp:cNvSpPr/>
      </dsp:nvSpPr>
      <dsp:spPr>
        <a:xfrm>
          <a:off x="1601102" y="562215"/>
          <a:ext cx="4493994" cy="4493994"/>
        </a:xfrm>
        <a:custGeom>
          <a:avLst/>
          <a:gdLst/>
          <a:ahLst/>
          <a:cxnLst/>
          <a:rect l="0" t="0" r="0" b="0"/>
          <a:pathLst>
            <a:path>
              <a:moveTo>
                <a:pt x="2694487" y="4448984"/>
              </a:moveTo>
              <a:arcTo wR="2246997" hR="2246997" stAng="4710763" swAng="13784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54F80-97F8-4955-BBC5-E5DB7BFC2FB3}">
      <dsp:nvSpPr>
        <dsp:cNvPr id="0" name=""/>
        <dsp:cNvSpPr/>
      </dsp:nvSpPr>
      <dsp:spPr>
        <a:xfrm>
          <a:off x="1663028" y="4065264"/>
          <a:ext cx="1728638" cy="1123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Improved comfort</a:t>
          </a:r>
          <a:endParaRPr lang="en-US" sz="2100" kern="1200" dirty="0"/>
        </a:p>
      </dsp:txBody>
      <dsp:txXfrm>
        <a:off x="1717878" y="4120114"/>
        <a:ext cx="1618938" cy="1013915"/>
      </dsp:txXfrm>
    </dsp:sp>
    <dsp:sp modelId="{9C937F84-4055-4BB7-AA9F-CA81264A40F4}">
      <dsp:nvSpPr>
        <dsp:cNvPr id="0" name=""/>
        <dsp:cNvSpPr/>
      </dsp:nvSpPr>
      <dsp:spPr>
        <a:xfrm>
          <a:off x="1601102" y="562215"/>
          <a:ext cx="4493994" cy="4493994"/>
        </a:xfrm>
        <a:custGeom>
          <a:avLst/>
          <a:gdLst/>
          <a:ahLst/>
          <a:cxnLst/>
          <a:rect l="0" t="0" r="0" b="0"/>
          <a:pathLst>
            <a:path>
              <a:moveTo>
                <a:pt x="375837" y="3491085"/>
              </a:moveTo>
              <a:arcTo wR="2246997" hR="2246997" stAng="8782862" swAng="2198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83BB1-581D-4EC0-BFC0-8A1572A61F5A}">
      <dsp:nvSpPr>
        <dsp:cNvPr id="0" name=""/>
        <dsp:cNvSpPr/>
      </dsp:nvSpPr>
      <dsp:spPr>
        <a:xfrm>
          <a:off x="846759" y="1553045"/>
          <a:ext cx="1728638" cy="1123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Improved familiarity</a:t>
          </a:r>
          <a:endParaRPr lang="en-US" sz="2100" kern="1200" dirty="0"/>
        </a:p>
      </dsp:txBody>
      <dsp:txXfrm>
        <a:off x="901609" y="1607895"/>
        <a:ext cx="1618938" cy="1013915"/>
      </dsp:txXfrm>
    </dsp:sp>
    <dsp:sp modelId="{0724AF02-4892-4772-9631-A66E009D8F9E}">
      <dsp:nvSpPr>
        <dsp:cNvPr id="0" name=""/>
        <dsp:cNvSpPr/>
      </dsp:nvSpPr>
      <dsp:spPr>
        <a:xfrm>
          <a:off x="1601102" y="562215"/>
          <a:ext cx="4493994" cy="4493994"/>
        </a:xfrm>
        <a:custGeom>
          <a:avLst/>
          <a:gdLst/>
          <a:ahLst/>
          <a:cxnLst/>
          <a:rect l="0" t="0" r="0" b="0"/>
          <a:pathLst>
            <a:path>
              <a:moveTo>
                <a:pt x="391172" y="980146"/>
              </a:moveTo>
              <a:arcTo wR="2246997" hR="2246997" stAng="12859129" swAng="1963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1BBF-0C8E-49B0-8E57-04ACA306C1B0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3BA5-0702-4AAE-82AA-37A35C4D8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D71CE-E2B1-4A6D-903A-E38FF732FE7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B8CA1-33A9-489A-A7CA-2BC3E6F68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0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3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4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5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34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5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0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7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8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4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9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4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CA1-33A9-489A-A7CA-2BC3E6F68C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C497-F656-44D1-82A9-2BCB7DE9AAD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44A5-3D81-4E72-9625-73D9A02E01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SHS 2 color logo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6" b="-12228"/>
          <a:stretch/>
        </p:blipFill>
        <p:spPr bwMode="auto">
          <a:xfrm>
            <a:off x="8311486" y="6248400"/>
            <a:ext cx="707101" cy="563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-1" y="0"/>
            <a:ext cx="45719" cy="6858000"/>
          </a:xfrm>
          <a:prstGeom prst="rect">
            <a:avLst/>
          </a:prstGeom>
          <a:solidFill>
            <a:srgbClr val="4376B3"/>
          </a:solidFill>
          <a:ln>
            <a:solidFill>
              <a:srgbClr val="43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71999" y="2286003"/>
            <a:ext cx="45719" cy="9098282"/>
          </a:xfrm>
          <a:prstGeom prst="rect">
            <a:avLst/>
          </a:prstGeom>
          <a:solidFill>
            <a:srgbClr val="4376B3"/>
          </a:solidFill>
          <a:ln>
            <a:solidFill>
              <a:srgbClr val="43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4376B3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622300"/>
            <a:ext cx="8458200" cy="2895600"/>
          </a:xfrm>
        </p:spPr>
        <p:txBody>
          <a:bodyPr>
            <a:noAutofit/>
          </a:bodyPr>
          <a:lstStyle/>
          <a:p>
            <a:r>
              <a:rPr lang="en-US" sz="4800" dirty="0"/>
              <a:t>Incorporating Social Determinants of Health into Athletic Training Education</a:t>
            </a:r>
            <a:endParaRPr lang="en-US" sz="4800" b="1" dirty="0">
              <a:solidFill>
                <a:srgbClr val="003366"/>
              </a:solidFill>
            </a:endParaRPr>
          </a:p>
        </p:txBody>
      </p:sp>
      <p:pic>
        <p:nvPicPr>
          <p:cNvPr id="5" name="Picture 4" descr="ASHS 2 color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48400"/>
            <a:ext cx="3989388" cy="5024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9248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Kelsey J. Picha, </a:t>
            </a:r>
            <a:r>
              <a:rPr lang="en-US" sz="2400" b="1" dirty="0"/>
              <a:t>PhD, </a:t>
            </a:r>
            <a:r>
              <a:rPr lang="en-US" sz="2400" b="1" dirty="0" smtClean="0"/>
              <a:t>AT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000" dirty="0"/>
              <a:t>Rhianna Freiburger, MS, </a:t>
            </a:r>
            <a:r>
              <a:rPr lang="en-US" sz="2000" dirty="0" smtClean="0"/>
              <a:t>ATC; </a:t>
            </a:r>
            <a:r>
              <a:rPr lang="en-US" sz="2000" dirty="0" err="1"/>
              <a:t>Cailee</a:t>
            </a:r>
            <a:r>
              <a:rPr lang="en-US" sz="2000" dirty="0"/>
              <a:t> E. Welch Bacon, PhD, </a:t>
            </a:r>
            <a:r>
              <a:rPr lang="en-US" sz="2000" dirty="0" smtClean="0"/>
              <a:t>ATC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Alison R. Snyder Valier, PhD, ATC, FNATA</a:t>
            </a:r>
          </a:p>
          <a:p>
            <a:pPr>
              <a:spcBef>
                <a:spcPts val="0"/>
              </a:spcBef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22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3-Part Educational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6" y="1600200"/>
            <a:ext cx="8743950" cy="4638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9492" y="6525730"/>
            <a:ext cx="1455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(Freiburger, 2021)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84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-76200"/>
            <a:ext cx="9448801" cy="7086600"/>
          </a:xfrm>
        </p:spPr>
      </p:pic>
    </p:spTree>
    <p:extLst>
      <p:ext uri="{BB962C8B-B14F-4D97-AF65-F5344CB8AC3E}">
        <p14:creationId xmlns:p14="http://schemas.microsoft.com/office/powerpoint/2010/main" val="741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Field-tested method for gathering data in the location where patients receive care by those who provide care</a:t>
            </a:r>
          </a:p>
          <a:p>
            <a:pPr lvl="1"/>
            <a:r>
              <a:rPr lang="en-US" dirty="0" smtClean="0"/>
              <a:t>Disease incidence/prevalence</a:t>
            </a:r>
          </a:p>
          <a:p>
            <a:pPr lvl="1"/>
            <a:r>
              <a:rPr lang="en-US" dirty="0" smtClean="0"/>
              <a:t>Practice patterns</a:t>
            </a:r>
          </a:p>
          <a:p>
            <a:pPr lvl="1"/>
            <a:r>
              <a:rPr lang="en-US" dirty="0" smtClean="0"/>
              <a:t>Clinical behaviors</a:t>
            </a:r>
          </a:p>
          <a:p>
            <a:pPr lvl="1"/>
            <a:endParaRPr lang="en-US" dirty="0"/>
          </a:p>
          <a:p>
            <a:r>
              <a:rPr lang="en-US" dirty="0" smtClean="0"/>
              <a:t>Use short questionnaires clinicians complete on patients with specific conditions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6399118"/>
            <a:ext cx="2952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(Green, 1988; Westfall et al., 2011)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Completes the Card?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Clinicians</a:t>
            </a:r>
          </a:p>
          <a:p>
            <a:pPr lvl="1"/>
            <a:r>
              <a:rPr lang="en-US" dirty="0" smtClean="0"/>
              <a:t>At time of visit/immediately following patient encounter</a:t>
            </a:r>
          </a:p>
          <a:p>
            <a:pPr lvl="1"/>
            <a:endParaRPr lang="en-US" dirty="0"/>
          </a:p>
          <a:p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Immediately or return it later/by </a:t>
            </a:r>
            <a:r>
              <a:rPr lang="en-US" dirty="0" smtClean="0"/>
              <a:t>mail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6399118"/>
            <a:ext cx="1859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(Westfall et al., 2011)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Observe? </a:t>
            </a:r>
            <a:endParaRPr lang="en-US" dirty="0"/>
          </a:p>
        </p:txBody>
      </p:sp>
      <p:pic>
        <p:nvPicPr>
          <p:cNvPr id="1026" name="Picture 2" descr="https://media.istockphoto.com/photos/looking-3d-render-picture-id1200758333?b=1&amp;k=6&amp;m=1200758333&amp;s=170667a&amp;w=0&amp;h=qto0Ky4LQ3ineC57OjQ4Cj_1NJfuiWV0dvV9mTaYZ64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r="9273"/>
          <a:stretch/>
        </p:blipFill>
        <p:spPr bwMode="auto">
          <a:xfrm>
            <a:off x="-19049" y="-38100"/>
            <a:ext cx="923925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3-Part Educational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6" y="1600200"/>
            <a:ext cx="8743950" cy="4638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9492" y="6525730"/>
            <a:ext cx="1455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(Freiburger, 2021)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65216" y="1174845"/>
            <a:ext cx="2911384" cy="5064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Informational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Pre-activity survey</a:t>
            </a:r>
          </a:p>
          <a:p>
            <a:pPr lvl="1"/>
            <a:r>
              <a:rPr lang="en-US" dirty="0" smtClean="0"/>
              <a:t>How familiar are you with the concept of SDH?</a:t>
            </a:r>
          </a:p>
          <a:p>
            <a:pPr lvl="1"/>
            <a:r>
              <a:rPr lang="en-US" dirty="0" smtClean="0"/>
              <a:t>How comfortable are you with identifying SDH at the point of care?</a:t>
            </a:r>
          </a:p>
          <a:p>
            <a:pPr lvl="1"/>
            <a:r>
              <a:rPr lang="en-US" dirty="0" smtClean="0"/>
              <a:t>To what extent do you feel SDH contribute to patients health?</a:t>
            </a:r>
          </a:p>
          <a:p>
            <a:pPr lvl="1"/>
            <a:r>
              <a:rPr lang="en-US" dirty="0" smtClean="0"/>
              <a:t>How often do you refer patients to other resources to address SDH?</a:t>
            </a:r>
          </a:p>
          <a:p>
            <a:pPr lvl="1"/>
            <a:r>
              <a:rPr lang="en-US" dirty="0" smtClean="0"/>
              <a:t>My setting has adequate resources available to address SDH.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5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Informational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1-hour </a:t>
            </a:r>
            <a:r>
              <a:rPr lang="en-US" dirty="0" smtClean="0"/>
              <a:t>presentation on SDH</a:t>
            </a:r>
          </a:p>
          <a:p>
            <a:pPr lvl="1"/>
            <a:r>
              <a:rPr lang="en-US" dirty="0" smtClean="0"/>
              <a:t>Concept, impact, examples</a:t>
            </a:r>
          </a:p>
          <a:p>
            <a:pPr lvl="1"/>
            <a:endParaRPr lang="en-US" dirty="0"/>
          </a:p>
          <a:p>
            <a:r>
              <a:rPr lang="en-US" dirty="0" smtClean="0"/>
              <a:t>30 minutes </a:t>
            </a:r>
          </a:p>
          <a:p>
            <a:pPr lvl="1"/>
            <a:r>
              <a:rPr lang="en-US" dirty="0" smtClean="0"/>
              <a:t>Q </a:t>
            </a:r>
            <a:r>
              <a:rPr lang="en-US" dirty="0" smtClean="0"/>
              <a:t>&amp; A </a:t>
            </a:r>
            <a:endParaRPr lang="en-US" dirty="0" smtClean="0"/>
          </a:p>
          <a:p>
            <a:pPr lvl="1"/>
            <a:r>
              <a:rPr lang="en-US" dirty="0" smtClean="0"/>
              <a:t>Pair </a:t>
            </a:r>
            <a:r>
              <a:rPr lang="en-US" dirty="0" smtClean="0"/>
              <a:t>and share </a:t>
            </a:r>
            <a:endParaRPr lang="en-US" dirty="0" smtClean="0"/>
          </a:p>
          <a:p>
            <a:pPr lvl="1"/>
            <a:r>
              <a:rPr lang="en-US" dirty="0" smtClean="0"/>
              <a:t>Instructions </a:t>
            </a:r>
            <a:r>
              <a:rPr lang="en-US" dirty="0" smtClean="0"/>
              <a:t>on card activity</a:t>
            </a:r>
          </a:p>
        </p:txBody>
      </p:sp>
    </p:spTree>
    <p:extLst>
      <p:ext uri="{BB962C8B-B14F-4D97-AF65-F5344CB8AC3E}">
        <p14:creationId xmlns:p14="http://schemas.microsoft.com/office/powerpoint/2010/main" val="11205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3-Part Educational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6" y="1600200"/>
            <a:ext cx="8743950" cy="4638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9492" y="6525730"/>
            <a:ext cx="1455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(Freiburger, 2021)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281499" y="1270095"/>
            <a:ext cx="2911384" cy="5064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Observational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Card </a:t>
            </a:r>
            <a:r>
              <a:rPr lang="en-US" dirty="0" smtClean="0"/>
              <a:t>study framework</a:t>
            </a:r>
          </a:p>
          <a:p>
            <a:endParaRPr lang="en-US" dirty="0"/>
          </a:p>
          <a:p>
            <a:r>
              <a:rPr lang="en-US" dirty="0" smtClean="0"/>
              <a:t>1 month long collection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 patient demographics collected</a:t>
            </a:r>
          </a:p>
          <a:p>
            <a:endParaRPr lang="en-US" dirty="0"/>
          </a:p>
          <a:p>
            <a:r>
              <a:rPr lang="en-US" dirty="0" smtClean="0"/>
              <a:t>Designed to take 30 seconds or less to complete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Only after meaningful patient encounters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Appreciate </a:t>
            </a:r>
            <a:r>
              <a:rPr lang="en-US" dirty="0"/>
              <a:t>the importance of engaging athletic training students with social determinants of health to improve their ability to identify social factors at the </a:t>
            </a:r>
            <a:r>
              <a:rPr lang="en-US" dirty="0" smtClean="0"/>
              <a:t>point-of-care</a:t>
            </a:r>
          </a:p>
          <a:p>
            <a:endParaRPr lang="en-US" u="sng" dirty="0" smtClean="0"/>
          </a:p>
          <a:p>
            <a:r>
              <a:rPr lang="en-US" u="sng" dirty="0" smtClean="0"/>
              <a:t>Implement </a:t>
            </a:r>
            <a:r>
              <a:rPr lang="en-US" dirty="0"/>
              <a:t>an innovative teaching technique to engage athletic training students with social determinants of health at the </a:t>
            </a:r>
            <a:r>
              <a:rPr lang="en-US" dirty="0" smtClean="0"/>
              <a:t>point-of-care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Meaningful Patient Encounters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/>
          <a:lstStyle/>
          <a:p>
            <a:r>
              <a:rPr lang="en-US" dirty="0"/>
              <a:t>Prevention, evaluation, treatment, rehabilitation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Yes   </a:t>
            </a:r>
            <a:r>
              <a:rPr lang="en-US" sz="2400" dirty="0"/>
              <a:t>After interacting in an evaluation or rehabilitation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 -  </a:t>
            </a:r>
            <a:r>
              <a:rPr lang="en-US" sz="2400" dirty="0"/>
              <a:t>After interacting to give a bag of ice</a:t>
            </a:r>
          </a:p>
          <a:p>
            <a:endParaRPr lang="en-US" dirty="0"/>
          </a:p>
        </p:txBody>
      </p:sp>
      <p:pic>
        <p:nvPicPr>
          <p:cNvPr id="10244" name="Picture 4" descr="Image result for thumb dow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7436" r="51269" b="27393"/>
          <a:stretch/>
        </p:blipFill>
        <p:spPr bwMode="auto">
          <a:xfrm>
            <a:off x="470452" y="4080205"/>
            <a:ext cx="1432545" cy="14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humb dow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0" t="17436" r="6470" b="27393"/>
          <a:stretch/>
        </p:blipFill>
        <p:spPr bwMode="auto">
          <a:xfrm>
            <a:off x="511224" y="2514600"/>
            <a:ext cx="1391773" cy="14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74074" y="6399118"/>
            <a:ext cx="15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(Van Lunen et al.)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333954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CE15BE-6227-4AD1-B9BF-BB07DB77F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96837"/>
              </p:ext>
            </p:extLst>
          </p:nvPr>
        </p:nvGraphicFramePr>
        <p:xfrm>
          <a:off x="228600" y="209866"/>
          <a:ext cx="8686799" cy="57070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9995">
                  <a:extLst>
                    <a:ext uri="{9D8B030D-6E8A-4147-A177-3AD203B41FA5}">
                      <a16:colId xmlns:a16="http://schemas.microsoft.com/office/drawing/2014/main" val="3631482449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862612911"/>
                    </a:ext>
                  </a:extLst>
                </a:gridCol>
                <a:gridCol w="1580143">
                  <a:extLst>
                    <a:ext uri="{9D8B030D-6E8A-4147-A177-3AD203B41FA5}">
                      <a16:colId xmlns:a16="http://schemas.microsoft.com/office/drawing/2014/main" val="1989056110"/>
                    </a:ext>
                  </a:extLst>
                </a:gridCol>
                <a:gridCol w="2585689">
                  <a:extLst>
                    <a:ext uri="{9D8B030D-6E8A-4147-A177-3AD203B41FA5}">
                      <a16:colId xmlns:a16="http://schemas.microsoft.com/office/drawing/2014/main" val="3107261617"/>
                    </a:ext>
                  </a:extLst>
                </a:gridCol>
              </a:tblGrid>
              <a:tr h="349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Social 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Observed Social 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Negative impact on the patient’s health?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Action Taken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008193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 to social media/emerging technologies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256516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Behavioral health issues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18565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Cultural beliefs/values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225876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Educational limitations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745143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Family care demands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778287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Individual/family life circumstances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72330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Poor social support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163841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Language barrier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150861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Lack of health literacy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96780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Poverty/near poverty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801109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Insufficient/lack of health insurance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881189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Food insecurity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494784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Homeless/poor or unstable living conditions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435524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Transportation issues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183283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Migrant/immigration status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986463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Neighborhood safety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942138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Substance use/abuse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58728"/>
                  </a:ext>
                </a:extLst>
              </a:tr>
              <a:tr h="208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Job/academic stressors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664474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Other: ___________________________________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654118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0512" y="5953780"/>
            <a:ext cx="57325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unsure if this patient is affected by any of the listed social factors </a:t>
            </a:r>
            <a:endParaRPr lang="en-US" alt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6245423"/>
            <a:ext cx="39549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did not observe any of the listed social factors </a:t>
            </a:r>
            <a:endParaRPr lang="en-US" alt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C24F6-9234-4626-A8CC-71EFB0308D34}"/>
              </a:ext>
            </a:extLst>
          </p:cNvPr>
          <p:cNvSpPr/>
          <p:nvPr/>
        </p:nvSpPr>
        <p:spPr>
          <a:xfrm>
            <a:off x="6019800" y="5995987"/>
            <a:ext cx="152400" cy="176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681A3B-ED85-48A3-BDBE-8022E9491279}"/>
              </a:ext>
            </a:extLst>
          </p:cNvPr>
          <p:cNvSpPr/>
          <p:nvPr/>
        </p:nvSpPr>
        <p:spPr>
          <a:xfrm>
            <a:off x="6019800" y="6292949"/>
            <a:ext cx="152400" cy="176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69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3-Part Educational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6" y="1600200"/>
            <a:ext cx="8743950" cy="4638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9492" y="6525730"/>
            <a:ext cx="1455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(Freiburger, 2021)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96000" y="1174845"/>
            <a:ext cx="2911384" cy="5064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Reflection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90-minute session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Discussed results of collected cards</a:t>
            </a:r>
          </a:p>
          <a:p>
            <a:endParaRPr lang="en-US" dirty="0"/>
          </a:p>
          <a:p>
            <a:r>
              <a:rPr lang="en-US" dirty="0" smtClean="0"/>
              <a:t>Used guiding questions to facilitate discussion</a:t>
            </a:r>
          </a:p>
          <a:p>
            <a:endParaRPr lang="en-US" dirty="0"/>
          </a:p>
          <a:p>
            <a:r>
              <a:rPr lang="en-US" dirty="0" smtClean="0"/>
              <a:t>Post-activity survey</a:t>
            </a:r>
          </a:p>
          <a:p>
            <a:pPr lvl="1"/>
            <a:r>
              <a:rPr lang="en-US" dirty="0" smtClean="0"/>
              <a:t>Student familiarity and comfort with SDH improved!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Card Activity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16879"/>
              </p:ext>
            </p:extLst>
          </p:nvPr>
        </p:nvGraphicFramePr>
        <p:xfrm>
          <a:off x="0" y="838200"/>
          <a:ext cx="9144000" cy="6021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538">
                  <a:extLst>
                    <a:ext uri="{9D8B030D-6E8A-4147-A177-3AD203B41FA5}">
                      <a16:colId xmlns:a16="http://schemas.microsoft.com/office/drawing/2014/main" val="3951512970"/>
                    </a:ext>
                  </a:extLst>
                </a:gridCol>
                <a:gridCol w="2456450">
                  <a:extLst>
                    <a:ext uri="{9D8B030D-6E8A-4147-A177-3AD203B41FA5}">
                      <a16:colId xmlns:a16="http://schemas.microsoft.com/office/drawing/2014/main" val="2607865995"/>
                    </a:ext>
                  </a:extLst>
                </a:gridCol>
                <a:gridCol w="2615012">
                  <a:extLst>
                    <a:ext uri="{9D8B030D-6E8A-4147-A177-3AD203B41FA5}">
                      <a16:colId xmlns:a16="http://schemas.microsoft.com/office/drawing/2014/main" val="2826425559"/>
                    </a:ext>
                  </a:extLst>
                </a:gridCol>
              </a:tblGrid>
              <a:tr h="5094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Social Factors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Observed Social Factors (n)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Negative impact on the patient’s health? (n)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 anchor="ctr"/>
                </a:tc>
                <a:extLst>
                  <a:ext uri="{0D108BD9-81ED-4DB2-BD59-A6C34878D82A}">
                    <a16:rowId xmlns:a16="http://schemas.microsoft.com/office/drawing/2014/main" val="742622327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Access to social media/emerging technologies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888420558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Behavioral health issues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827763409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Cultural beliefs/values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834685449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Educational limitations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1283004918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Family care demands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244687537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Individual/family life circumstances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740053469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Poor social support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19233392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Language barrier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48165179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Lack of health literacy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3735576664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Poverty/near poverty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3455422284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Insufficient/lack of health insurance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1282023757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Food insecurity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725536758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Homeless/poor or unstable living conditions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1455168810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Transportation issues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3278921264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Migrant/immigration status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4151719186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Neighborhood safety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1182778742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Substance use/abuse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2613913816"/>
                  </a:ext>
                </a:extLst>
              </a:tr>
              <a:tr h="25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Job/academic stressors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1512094643"/>
                  </a:ext>
                </a:extLst>
              </a:tr>
              <a:tr h="356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Other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1421171215"/>
                  </a:ext>
                </a:extLst>
              </a:tr>
              <a:tr h="356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effectLst/>
                        </a:rPr>
                        <a:t>401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126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0" marR="51280" marT="7122" marB="0"/>
                </a:tc>
                <a:extLst>
                  <a:ext uri="{0D108BD9-81ED-4DB2-BD59-A6C34878D82A}">
                    <a16:rowId xmlns:a16="http://schemas.microsoft.com/office/drawing/2014/main" val="40165194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371600"/>
            <a:ext cx="91440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914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0"/>
            <a:ext cx="914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05100"/>
            <a:ext cx="914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845"/>
            <a:ext cx="8229600" cy="507355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are your general thoughts and feelings about the social factors you observed?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Describe </a:t>
            </a:r>
            <a:r>
              <a:rPr lang="en-US" sz="3200" dirty="0"/>
              <a:t>your experiences (</a:t>
            </a:r>
            <a:r>
              <a:rPr lang="en-US" sz="3200" dirty="0" err="1"/>
              <a:t>eg</a:t>
            </a:r>
            <a:r>
              <a:rPr lang="en-US" sz="3200" dirty="0"/>
              <a:t>, successes and challenges) you had observing and identifying potential social factors.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</a:t>
            </a:r>
            <a:r>
              <a:rPr lang="en-US" sz="3200" dirty="0"/>
              <a:t>did you perceive a social factor was having a negative impact on a patient’s </a:t>
            </a:r>
            <a:r>
              <a:rPr lang="en-US" sz="3200" dirty="0" smtClean="0"/>
              <a:t>health?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Was </a:t>
            </a:r>
            <a:r>
              <a:rPr lang="en-US" dirty="0"/>
              <a:t>determining if a social factor had a negative impact on a patient’s health difficult? Why or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Did </a:t>
            </a:r>
            <a:r>
              <a:rPr lang="en-US" sz="3200" dirty="0"/>
              <a:t>you take any action once you identified a negative social </a:t>
            </a:r>
            <a:r>
              <a:rPr lang="en-US" sz="3200" dirty="0" smtClean="0"/>
              <a:t>factor?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If </a:t>
            </a:r>
            <a:r>
              <a:rPr lang="en-US" dirty="0"/>
              <a:t>so, what did you do? If not,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resources do you have access to in your clinical setting that could be used to reduce patient’s negative </a:t>
            </a:r>
            <a:r>
              <a:rPr lang="en-US" sz="3200" dirty="0" smtClean="0"/>
              <a:t>social factors?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What </a:t>
            </a:r>
            <a:r>
              <a:rPr lang="en-US" dirty="0"/>
              <a:t>resources can you think of that would help you improve care when you </a:t>
            </a:r>
            <a:r>
              <a:rPr lang="en-US" sz="2900" dirty="0"/>
              <a:t>observe a patient experiencing </a:t>
            </a:r>
            <a:r>
              <a:rPr lang="en-US" sz="2900" dirty="0" smtClean="0"/>
              <a:t>the negative </a:t>
            </a:r>
            <a:r>
              <a:rPr lang="en-US" sz="2900" dirty="0"/>
              <a:t>impact of a social factor?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Were </a:t>
            </a:r>
            <a:r>
              <a:rPr lang="en-US" sz="3200" dirty="0"/>
              <a:t>there things that surprised you about your observations?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Have </a:t>
            </a:r>
            <a:r>
              <a:rPr lang="en-US" sz="3200" dirty="0"/>
              <a:t>your perceptions about the social determinants of health changed with completion of this </a:t>
            </a:r>
            <a:r>
              <a:rPr lang="en-US" sz="3200" dirty="0" smtClean="0"/>
              <a:t>activity?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If </a:t>
            </a:r>
            <a:r>
              <a:rPr lang="en-US" dirty="0"/>
              <a:t>so, how? If not, why not?</a:t>
            </a:r>
          </a:p>
        </p:txBody>
      </p:sp>
    </p:spTree>
    <p:extLst>
      <p:ext uri="{BB962C8B-B14F-4D97-AF65-F5344CB8AC3E}">
        <p14:creationId xmlns:p14="http://schemas.microsoft.com/office/powerpoint/2010/main" val="29454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Post-Activity Survey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092674"/>
              </p:ext>
            </p:extLst>
          </p:nvPr>
        </p:nvGraphicFramePr>
        <p:xfrm>
          <a:off x="0" y="1930589"/>
          <a:ext cx="4648200" cy="355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913092"/>
              </p:ext>
            </p:extLst>
          </p:nvPr>
        </p:nvGraphicFramePr>
        <p:xfrm>
          <a:off x="4648200" y="1930589"/>
          <a:ext cx="4495800" cy="355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66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7297"/>
            <a:ext cx="9220200" cy="6919415"/>
          </a:xfrm>
        </p:spPr>
      </p:pic>
    </p:spTree>
    <p:extLst>
      <p:ext uri="{BB962C8B-B14F-4D97-AF65-F5344CB8AC3E}">
        <p14:creationId xmlns:p14="http://schemas.microsoft.com/office/powerpoint/2010/main" val="14261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Post-professional </a:t>
            </a:r>
          </a:p>
          <a:p>
            <a:endParaRPr lang="en-US" dirty="0"/>
          </a:p>
          <a:p>
            <a:r>
              <a:rPr lang="en-US" dirty="0" smtClean="0"/>
              <a:t>22 students total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year</a:t>
            </a:r>
          </a:p>
          <a:p>
            <a:pPr lvl="1"/>
            <a:r>
              <a:rPr lang="en-US" dirty="0" smtClean="0"/>
              <a:t>Settings: secondary and collegiate</a:t>
            </a:r>
          </a:p>
          <a:p>
            <a:pPr lvl="1"/>
            <a:endParaRPr lang="en-US" dirty="0"/>
          </a:p>
          <a:p>
            <a:r>
              <a:rPr lang="en-US" dirty="0" smtClean="0"/>
              <a:t>Incorporated into grand rounds programing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-2"/>
            <a:ext cx="9067800" cy="6400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1443335"/>
            <a:ext cx="2514600" cy="4001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= 20%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61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Preceptors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able to aide in student learning and observations of SDH?</a:t>
            </a:r>
          </a:p>
          <a:p>
            <a:endParaRPr lang="en-US" dirty="0"/>
          </a:p>
          <a:p>
            <a:r>
              <a:rPr lang="en-US" dirty="0" smtClean="0"/>
              <a:t>Do they need additional education on SDH?</a:t>
            </a:r>
          </a:p>
          <a:p>
            <a:endParaRPr lang="en-US" dirty="0"/>
          </a:p>
          <a:p>
            <a:r>
              <a:rPr lang="en-US" dirty="0" smtClean="0"/>
              <a:t>Can they actively engage in an observation activity with students to further promote conversation and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 Trainers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1694 ATs surveyed to determine their perceptions of SDH</a:t>
            </a:r>
          </a:p>
          <a:p>
            <a:endParaRPr lang="en-US" dirty="0"/>
          </a:p>
          <a:p>
            <a:r>
              <a:rPr lang="en-US" dirty="0" smtClean="0"/>
              <a:t>Perceptions of…</a:t>
            </a:r>
          </a:p>
          <a:p>
            <a:pPr lvl="1"/>
            <a:r>
              <a:rPr lang="en-US" dirty="0" smtClean="0"/>
              <a:t>Familiarity</a:t>
            </a:r>
          </a:p>
          <a:p>
            <a:pPr lvl="1"/>
            <a:r>
              <a:rPr lang="en-US" dirty="0" smtClean="0"/>
              <a:t>Comfort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 (perceived &amp; actual)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399118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(Picha et al. in preparation)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32572"/>
              </p:ext>
            </p:extLst>
          </p:nvPr>
        </p:nvGraphicFramePr>
        <p:xfrm>
          <a:off x="152400" y="76200"/>
          <a:ext cx="4495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537147"/>
              </p:ext>
            </p:extLst>
          </p:nvPr>
        </p:nvGraphicFramePr>
        <p:xfrm>
          <a:off x="4724400" y="7620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292439"/>
              </p:ext>
            </p:extLst>
          </p:nvPr>
        </p:nvGraphicFramePr>
        <p:xfrm>
          <a:off x="2057400" y="3810000"/>
          <a:ext cx="5181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04800" y="6168122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(Picha et al. in preparation)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5201"/>
          <a:stretch/>
        </p:blipFill>
        <p:spPr>
          <a:xfrm>
            <a:off x="0" y="0"/>
            <a:ext cx="9220200" cy="6934200"/>
          </a:xfrm>
        </p:spPr>
      </p:pic>
    </p:spTree>
    <p:extLst>
      <p:ext uri="{BB962C8B-B14F-4D97-AF65-F5344CB8AC3E}">
        <p14:creationId xmlns:p14="http://schemas.microsoft.com/office/powerpoint/2010/main" val="37703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Advantages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8466199"/>
              </p:ext>
            </p:extLst>
          </p:nvPr>
        </p:nvGraphicFramePr>
        <p:xfrm>
          <a:off x="762000" y="1212944"/>
          <a:ext cx="7696200" cy="526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7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-2"/>
            <a:ext cx="9067800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 smtClean="0"/>
              <a:t>is a need for inclusion of SDH in didactic and clinical education</a:t>
            </a:r>
          </a:p>
          <a:p>
            <a:endParaRPr lang="en-US" dirty="0"/>
          </a:p>
          <a:p>
            <a:r>
              <a:rPr lang="en-US" dirty="0" smtClean="0"/>
              <a:t>A card study activity is a viable option for athletic training </a:t>
            </a:r>
            <a:r>
              <a:rPr lang="en-US" dirty="0" smtClean="0"/>
              <a:t>educators</a:t>
            </a:r>
          </a:p>
          <a:p>
            <a:endParaRPr lang="en-US" dirty="0"/>
          </a:p>
          <a:p>
            <a:r>
              <a:rPr lang="en-US" dirty="0"/>
              <a:t>Student perceptions of their familiarity and comfort in identifying SDH increased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57" y="26504"/>
            <a:ext cx="82296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Kelsey Picha- kpicha@atsu.edu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0"/>
            <a:ext cx="9144000" cy="4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648200"/>
          </a:xfrm>
        </p:spPr>
        <p:txBody>
          <a:bodyPr>
            <a:noAutofit/>
          </a:bodyPr>
          <a:lstStyle/>
          <a:p>
            <a:pPr lvl="0"/>
            <a:r>
              <a:rPr lang="en-US" sz="1200" dirty="0" err="1" smtClean="0"/>
              <a:t>Andermann</a:t>
            </a:r>
            <a:r>
              <a:rPr lang="en-US" sz="1200" dirty="0" smtClean="0"/>
              <a:t> </a:t>
            </a:r>
            <a:r>
              <a:rPr lang="en-US" sz="1200" dirty="0"/>
              <a:t>A, Collaboration C. Taking action on the social determinants of health in clinical practice: a framework for health professionals. </a:t>
            </a:r>
            <a:r>
              <a:rPr lang="en-US" sz="1200" i="1" dirty="0"/>
              <a:t>Can Med </a:t>
            </a:r>
            <a:r>
              <a:rPr lang="en-US" sz="1200" i="1" dirty="0" err="1"/>
              <a:t>Assoc</a:t>
            </a:r>
            <a:r>
              <a:rPr lang="en-US" sz="1200" i="1" dirty="0"/>
              <a:t> J.</a:t>
            </a:r>
            <a:r>
              <a:rPr lang="en-US" sz="1200" dirty="0"/>
              <a:t> 2016; 188(17-18):E474-E483</a:t>
            </a:r>
            <a:r>
              <a:rPr lang="en-US" sz="1200" dirty="0" smtClean="0"/>
              <a:t>.</a:t>
            </a:r>
          </a:p>
          <a:p>
            <a:pPr lvl="0"/>
            <a:r>
              <a:rPr lang="en-US" sz="1200" dirty="0"/>
              <a:t>Bostic, R. W., et al. (2012). "Health in all policies: the role of the US Department of Housing and Urban Development and present and future challenges." Health </a:t>
            </a:r>
            <a:r>
              <a:rPr lang="en-US" sz="1200" dirty="0" err="1"/>
              <a:t>Aff</a:t>
            </a:r>
            <a:r>
              <a:rPr lang="en-US" sz="1200" dirty="0"/>
              <a:t> (Millwood) 31(9): 2130-2137.</a:t>
            </a:r>
          </a:p>
          <a:p>
            <a:pPr lvl="0"/>
            <a:r>
              <a:rPr lang="en-US" sz="1200" dirty="0" err="1"/>
              <a:t>Braveman</a:t>
            </a:r>
            <a:r>
              <a:rPr lang="en-US" sz="1200" dirty="0"/>
              <a:t> P. Health disparities and health equity: concepts and measurement. </a:t>
            </a:r>
            <a:r>
              <a:rPr lang="en-US" sz="1200" dirty="0" err="1"/>
              <a:t>Annu</a:t>
            </a:r>
            <a:r>
              <a:rPr lang="en-US" sz="1200" dirty="0"/>
              <a:t> Rev Public Health. 2006;27:167-194</a:t>
            </a:r>
            <a:r>
              <a:rPr lang="en-US" sz="1200" dirty="0" smtClean="0"/>
              <a:t>.</a:t>
            </a:r>
          </a:p>
          <a:p>
            <a:pPr lvl="0"/>
            <a:r>
              <a:rPr lang="en-US" sz="1200" dirty="0" err="1"/>
              <a:t>Braveman</a:t>
            </a:r>
            <a:r>
              <a:rPr lang="en-US" sz="1200" dirty="0"/>
              <a:t> P, Gottlieb L. The social determinants of health: it's time to consider the causes of the causes. Public Health Rep. 2014;129 </a:t>
            </a:r>
            <a:r>
              <a:rPr lang="en-US" sz="1200" dirty="0" err="1"/>
              <a:t>Suppl</a:t>
            </a:r>
            <a:r>
              <a:rPr lang="en-US" sz="1200" dirty="0"/>
              <a:t> 2:19-31.</a:t>
            </a:r>
          </a:p>
          <a:p>
            <a:pPr lvl="0"/>
            <a:r>
              <a:rPr lang="en-US" sz="1200" dirty="0" err="1" smtClean="0"/>
              <a:t>Braveman</a:t>
            </a:r>
            <a:r>
              <a:rPr lang="en-US" sz="1200" dirty="0" smtClean="0"/>
              <a:t> </a:t>
            </a:r>
            <a:r>
              <a:rPr lang="en-US" sz="1200" dirty="0"/>
              <a:t>P, </a:t>
            </a:r>
            <a:r>
              <a:rPr lang="en-US" sz="1200" dirty="0" err="1"/>
              <a:t>Egerter</a:t>
            </a:r>
            <a:r>
              <a:rPr lang="en-US" sz="1200" dirty="0"/>
              <a:t> S, Williams DR. The social determinants of health: coming of age. </a:t>
            </a:r>
            <a:r>
              <a:rPr lang="en-US" sz="1200" dirty="0" err="1"/>
              <a:t>Annu</a:t>
            </a:r>
            <a:r>
              <a:rPr lang="en-US" sz="1200" dirty="0"/>
              <a:t> Rev Public Health. 2011;32:381-398</a:t>
            </a:r>
            <a:r>
              <a:rPr lang="en-US" sz="1200" dirty="0" smtClean="0"/>
              <a:t>.</a:t>
            </a:r>
          </a:p>
          <a:p>
            <a:pPr lvl="0"/>
            <a:r>
              <a:rPr lang="en-US" sz="1200" dirty="0"/>
              <a:t>Garg, A., et al. (2015). "Addressing social determinants of health at well child care visits: a cluster RCT." Pediatrics 135(2): e296-304.</a:t>
            </a:r>
            <a:endParaRPr lang="en-US" sz="1200" dirty="0" smtClean="0"/>
          </a:p>
          <a:p>
            <a:pPr lvl="0"/>
            <a:r>
              <a:rPr lang="en-US" sz="1200" dirty="0"/>
              <a:t>Hassan, A., et al. (2015). "Improving Social Determinants of Health: Effectiveness of a Web-Based Intervention." Am J </a:t>
            </a:r>
            <a:r>
              <a:rPr lang="en-US" sz="1200" dirty="0" err="1"/>
              <a:t>Prev</a:t>
            </a:r>
            <a:r>
              <a:rPr lang="en-US" sz="1200" dirty="0"/>
              <a:t> Med 49(6): 822-831.</a:t>
            </a:r>
            <a:endParaRPr lang="en-US" sz="1200" dirty="0" smtClean="0"/>
          </a:p>
          <a:p>
            <a:r>
              <a:rPr lang="en-US" sz="1200" dirty="0"/>
              <a:t>Matthews KA, Gallo LC, Taylor SE. Are psychosocial </a:t>
            </a:r>
            <a:r>
              <a:rPr lang="en-US" sz="1200" dirty="0" smtClean="0"/>
              <a:t>factors mediators </a:t>
            </a:r>
            <a:r>
              <a:rPr lang="en-US" sz="1200" dirty="0"/>
              <a:t>of socioeconomic status and health connections? </a:t>
            </a:r>
            <a:r>
              <a:rPr lang="en-US" sz="1200" dirty="0" smtClean="0"/>
              <a:t>A progress </a:t>
            </a:r>
            <a:r>
              <a:rPr lang="en-US" sz="1200" dirty="0"/>
              <a:t>report and blueprint for the future. Ann N Y </a:t>
            </a:r>
            <a:r>
              <a:rPr lang="en-US" sz="1200" dirty="0" err="1"/>
              <a:t>Acad</a:t>
            </a:r>
            <a:r>
              <a:rPr lang="en-US" sz="1200" dirty="0"/>
              <a:t> </a:t>
            </a:r>
            <a:r>
              <a:rPr lang="en-US" sz="1200" dirty="0" err="1" smtClean="0"/>
              <a:t>Sci</a:t>
            </a:r>
            <a:r>
              <a:rPr lang="en-US" sz="1200" dirty="0"/>
              <a:t> </a:t>
            </a:r>
            <a:r>
              <a:rPr lang="en-US" sz="1200" dirty="0" smtClean="0"/>
              <a:t>2010;1186:146-73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Marmot M, </a:t>
            </a:r>
            <a:r>
              <a:rPr lang="en-US" sz="1200" dirty="0" err="1"/>
              <a:t>Friel</a:t>
            </a:r>
            <a:r>
              <a:rPr lang="en-US" sz="1200" dirty="0"/>
              <a:t> S. Global health equity: evidence for action on the social determinants of health. J </a:t>
            </a:r>
            <a:r>
              <a:rPr lang="en-US" sz="1200" dirty="0" err="1"/>
              <a:t>Epidemiol</a:t>
            </a:r>
            <a:r>
              <a:rPr lang="en-US" sz="1200" dirty="0"/>
              <a:t> </a:t>
            </a:r>
            <a:r>
              <a:rPr lang="en-US" sz="1200" dirty="0" err="1"/>
              <a:t>Commun</a:t>
            </a:r>
            <a:r>
              <a:rPr lang="en-US" sz="1200" dirty="0"/>
              <a:t> H. 2008;62(12):1095-1097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NEJM Catalyst Group. Social determinants of health (SDOH). Patient engagement. 2017. https://catalyst.nejm.org/social-determinants-of-health/. </a:t>
            </a:r>
          </a:p>
          <a:p>
            <a:r>
              <a:rPr lang="en-US" sz="1200" dirty="0"/>
              <a:t>Noel-London K, </a:t>
            </a:r>
            <a:r>
              <a:rPr lang="en-US" sz="1200" dirty="0" err="1"/>
              <a:t>Breitbach</a:t>
            </a:r>
            <a:r>
              <a:rPr lang="en-US" sz="1200" dirty="0"/>
              <a:t> A, </a:t>
            </a:r>
            <a:r>
              <a:rPr lang="en-US" sz="1200" dirty="0" err="1"/>
              <a:t>Belue</a:t>
            </a:r>
            <a:r>
              <a:rPr lang="en-US" sz="1200" dirty="0"/>
              <a:t> R. Filling the Gaps in Adolescent Care and School Health Policy-Tackling Health Disparities through Sports Medicine Integration. Healthcare (Basel). 2018;6(4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Pryor, R. R., et al. (2015). "Athletic training services in public secondary schools: a benchmark study." </a:t>
            </a:r>
            <a:r>
              <a:rPr lang="en-US" sz="1200" u="sng" dirty="0"/>
              <a:t>J </a:t>
            </a:r>
            <a:r>
              <a:rPr lang="en-US" sz="1200" u="sng" dirty="0" err="1"/>
              <a:t>Athl</a:t>
            </a:r>
            <a:r>
              <a:rPr lang="en-US" sz="1200" u="sng" dirty="0"/>
              <a:t> Train </a:t>
            </a:r>
            <a:r>
              <a:rPr lang="en-US" sz="1200" b="1" u="sng" dirty="0"/>
              <a:t>50</a:t>
            </a:r>
            <a:r>
              <a:rPr lang="en-US" sz="1200" u="sng" dirty="0"/>
              <a:t>(2): 156-162.</a:t>
            </a:r>
            <a:endParaRPr lang="en-US" sz="1200" dirty="0" smtClean="0"/>
          </a:p>
          <a:p>
            <a:r>
              <a:rPr lang="en-US" sz="1200" dirty="0"/>
              <a:t>Rose, M. S., et al. (2008). "Sociodemographic predictors of sport injury in adolescents." </a:t>
            </a:r>
            <a:r>
              <a:rPr lang="en-US" sz="1200" u="sng" dirty="0"/>
              <a:t>Med </a:t>
            </a:r>
            <a:r>
              <a:rPr lang="en-US" sz="1200" u="sng" dirty="0" err="1"/>
              <a:t>Sci</a:t>
            </a:r>
            <a:r>
              <a:rPr lang="en-US" sz="1200" u="sng" dirty="0"/>
              <a:t> Sports </a:t>
            </a:r>
            <a:r>
              <a:rPr lang="en-US" sz="1200" u="sng" dirty="0" err="1"/>
              <a:t>Exerc</a:t>
            </a:r>
            <a:r>
              <a:rPr lang="en-US" sz="1200" u="sng" dirty="0"/>
              <a:t> </a:t>
            </a:r>
            <a:r>
              <a:rPr lang="en-US" sz="1200" b="1" u="sng" dirty="0"/>
              <a:t>40</a:t>
            </a:r>
            <a:r>
              <a:rPr lang="en-US" sz="1200" u="sng" dirty="0"/>
              <a:t>(3): 444-450.</a:t>
            </a:r>
            <a:endParaRPr lang="en-US" sz="1200" dirty="0" smtClean="0"/>
          </a:p>
          <a:p>
            <a:r>
              <a:rPr lang="en-US" sz="1200" dirty="0"/>
              <a:t>World Health Organization. A conceptual framework for action on the social determinants of health. Geneva, Switzerland: WHO;2010.</a:t>
            </a:r>
          </a:p>
        </p:txBody>
      </p:sp>
    </p:spTree>
    <p:extLst>
      <p:ext uri="{BB962C8B-B14F-4D97-AF65-F5344CB8AC3E}">
        <p14:creationId xmlns:p14="http://schemas.microsoft.com/office/powerpoint/2010/main" val="41097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268" y="2010467"/>
            <a:ext cx="8305800" cy="1600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268" y="3928145"/>
            <a:ext cx="8305800" cy="18665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Social Determinants of </a:t>
            </a:r>
            <a:r>
              <a:rPr lang="en-US" dirty="0" smtClean="0"/>
              <a:t>Health (SDH)?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81220"/>
            <a:ext cx="8305800" cy="4525963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The conditions in which people are born, grow, live, work, and age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They are complex conditions that shape the overall health of an individual on a continuous 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65048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(WHO,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5"/>
          <a:stretch/>
        </p:blipFill>
        <p:spPr>
          <a:xfrm>
            <a:off x="304800" y="65860"/>
            <a:ext cx="8557974" cy="6715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6043136"/>
            <a:ext cx="181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(Communities in Action: Pathways to Health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Equity, 2017)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"/>
            <a:ext cx="882765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4" y="-76200"/>
            <a:ext cx="9244084" cy="6933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4572000"/>
            <a:ext cx="1828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685800"/>
            <a:ext cx="24384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390330"/>
            <a:ext cx="2057400" cy="572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2500" y="4572000"/>
            <a:ext cx="20955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6629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(WHO,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2016; NASEM, 2017; Picha, 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448800" cy="1143000"/>
          </a:xfrm>
        </p:spPr>
        <p:txBody>
          <a:bodyPr>
            <a:normAutofit/>
          </a:bodyPr>
          <a:lstStyle/>
          <a:p>
            <a:r>
              <a:rPr lang="en-US" dirty="0"/>
              <a:t>Core </a:t>
            </a:r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Patient-Centered Care</a:t>
            </a:r>
          </a:p>
          <a:p>
            <a:pPr lvl="1"/>
            <a:r>
              <a:rPr lang="en-US" dirty="0" smtClean="0"/>
              <a:t>Curricular Content Standard </a:t>
            </a:r>
            <a:r>
              <a:rPr lang="en-US" dirty="0"/>
              <a:t>57 </a:t>
            </a:r>
            <a:endParaRPr lang="en-US" dirty="0" smtClean="0"/>
          </a:p>
          <a:p>
            <a:pPr lvl="2"/>
            <a:r>
              <a:rPr lang="en-US" dirty="0" smtClean="0"/>
              <a:t>Identify </a:t>
            </a:r>
            <a:r>
              <a:rPr lang="en-US" dirty="0"/>
              <a:t>health care delivery strategies that account for </a:t>
            </a:r>
            <a:r>
              <a:rPr lang="en-US" dirty="0">
                <a:solidFill>
                  <a:srgbClr val="FF0000"/>
                </a:solidFill>
              </a:rPr>
              <a:t>health literacy </a:t>
            </a:r>
            <a:r>
              <a:rPr lang="en-US" dirty="0"/>
              <a:t>and a variety of </a:t>
            </a:r>
            <a:r>
              <a:rPr lang="en-US" dirty="0">
                <a:solidFill>
                  <a:srgbClr val="FF0000"/>
                </a:solidFill>
              </a:rPr>
              <a:t>social determinants of </a:t>
            </a:r>
            <a:r>
              <a:rPr lang="en-US" dirty="0" smtClean="0">
                <a:solidFill>
                  <a:srgbClr val="FF0000"/>
                </a:solidFill>
              </a:rPr>
              <a:t>health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11"/>
          <a:stretch/>
        </p:blipFill>
        <p:spPr>
          <a:xfrm>
            <a:off x="2145506" y="4523559"/>
            <a:ext cx="5157787" cy="18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ed students Stock Photos &amp;amp; Royalty-Free Images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Teaching Social Determinants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Video-based curriculum </a:t>
            </a:r>
            <a:r>
              <a:rPr lang="en-US" dirty="0"/>
              <a:t>for postgraduate </a:t>
            </a:r>
            <a:r>
              <a:rPr lang="en-US" dirty="0" smtClean="0"/>
              <a:t>pediatric trainees</a:t>
            </a:r>
          </a:p>
          <a:p>
            <a:pPr lvl="1"/>
            <a:r>
              <a:rPr lang="en-US" dirty="0" smtClean="0"/>
              <a:t>Increased screenings by trainees</a:t>
            </a:r>
          </a:p>
          <a:p>
            <a:pPr lvl="1"/>
            <a:endParaRPr lang="en-US" dirty="0"/>
          </a:p>
          <a:p>
            <a:r>
              <a:rPr lang="en-US" dirty="0" smtClean="0"/>
              <a:t>Service-learning/ community-based learning </a:t>
            </a:r>
          </a:p>
          <a:p>
            <a:endParaRPr lang="en-US" dirty="0"/>
          </a:p>
          <a:p>
            <a:r>
              <a:rPr lang="en-US" dirty="0" smtClean="0"/>
              <a:t>Informational videos &amp; s</a:t>
            </a:r>
            <a:r>
              <a:rPr lang="en-US" dirty="0" smtClean="0"/>
              <a:t>imulated patient experiences</a:t>
            </a:r>
          </a:p>
          <a:p>
            <a:pPr lvl="1"/>
            <a:r>
              <a:rPr lang="en-US" dirty="0" smtClean="0"/>
              <a:t>Student attitudes towards those in poverty improved</a:t>
            </a:r>
          </a:p>
          <a:p>
            <a:pPr lvl="1"/>
            <a:r>
              <a:rPr lang="en-US" dirty="0" smtClean="0"/>
              <a:t>Students’ reported feeling empowered to make 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581001"/>
            <a:ext cx="3282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(Decker, 2017;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Sabato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2018; Sharma, 2018)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58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Educational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the concept </a:t>
            </a:r>
            <a:r>
              <a:rPr lang="en-US" dirty="0"/>
              <a:t>of </a:t>
            </a:r>
            <a:r>
              <a:rPr lang="en-US" dirty="0" smtClean="0"/>
              <a:t>SDH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</a:t>
            </a:r>
            <a:r>
              <a:rPr lang="en-US" dirty="0"/>
              <a:t>and explore examples of SDH </a:t>
            </a:r>
            <a:r>
              <a:rPr lang="en-US" dirty="0" smtClean="0"/>
              <a:t>in general </a:t>
            </a:r>
            <a:r>
              <a:rPr lang="en-US" dirty="0"/>
              <a:t>and athletic health </a:t>
            </a:r>
            <a:r>
              <a:rPr lang="en-US" dirty="0" smtClean="0"/>
              <a:t>care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an </a:t>
            </a:r>
            <a:r>
              <a:rPr lang="en-US" dirty="0" smtClean="0"/>
              <a:t>educational activity </a:t>
            </a:r>
            <a:r>
              <a:rPr lang="en-US" dirty="0"/>
              <a:t>designed </a:t>
            </a:r>
            <a:r>
              <a:rPr lang="en-US" dirty="0" smtClean="0"/>
              <a:t>to promote </a:t>
            </a:r>
            <a:r>
              <a:rPr lang="en-US" dirty="0"/>
              <a:t>observation, consideration, </a:t>
            </a:r>
            <a:r>
              <a:rPr lang="en-US" dirty="0" smtClean="0"/>
              <a:t>and reflection </a:t>
            </a:r>
            <a:r>
              <a:rPr lang="en-US" dirty="0"/>
              <a:t>of SDH in clinical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135940</TotalTime>
  <Words>1732</Words>
  <Application>Microsoft Office PowerPoint</Application>
  <PresentationFormat>On-screen Show (4:3)</PresentationFormat>
  <Paragraphs>364</Paragraphs>
  <Slides>38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Incorporating Social Determinants of Health into Athletic Training Education</vt:lpstr>
      <vt:lpstr>Objectives</vt:lpstr>
      <vt:lpstr>PowerPoint Presentation</vt:lpstr>
      <vt:lpstr>What are Social Determinants of Health (SDH)?</vt:lpstr>
      <vt:lpstr>PowerPoint Presentation</vt:lpstr>
      <vt:lpstr>Core Competencies</vt:lpstr>
      <vt:lpstr>PowerPoint Presentation</vt:lpstr>
      <vt:lpstr>Teaching Social Determinants of Health</vt:lpstr>
      <vt:lpstr>Goals of Educational Technique</vt:lpstr>
      <vt:lpstr>3-Part Educational Technique</vt:lpstr>
      <vt:lpstr>PowerPoint Presentation</vt:lpstr>
      <vt:lpstr>Card Studies</vt:lpstr>
      <vt:lpstr>Who Completes the Card?</vt:lpstr>
      <vt:lpstr>Why Observe? </vt:lpstr>
      <vt:lpstr>3-Part Educational Technique</vt:lpstr>
      <vt:lpstr>Part 1: Informational Session</vt:lpstr>
      <vt:lpstr>Part 1: Informational Session</vt:lpstr>
      <vt:lpstr>3-Part Educational Technique</vt:lpstr>
      <vt:lpstr>Part 2: Observational Activity</vt:lpstr>
      <vt:lpstr>Meaningful Patient Encounters</vt:lpstr>
      <vt:lpstr>PowerPoint Presentation</vt:lpstr>
      <vt:lpstr>PowerPoint Presentation</vt:lpstr>
      <vt:lpstr>3-Part Educational Technique</vt:lpstr>
      <vt:lpstr>Part 3: Reflection Session</vt:lpstr>
      <vt:lpstr>Card Activity Results</vt:lpstr>
      <vt:lpstr>Guiding Questions</vt:lpstr>
      <vt:lpstr>Post-Activity Survey</vt:lpstr>
      <vt:lpstr>PowerPoint Presentation</vt:lpstr>
      <vt:lpstr>Considerations for Implementation</vt:lpstr>
      <vt:lpstr>Considerations for Preceptors</vt:lpstr>
      <vt:lpstr>Athletic Trainers Perceptions</vt:lpstr>
      <vt:lpstr>PowerPoint Presentation</vt:lpstr>
      <vt:lpstr>PowerPoint Presentation</vt:lpstr>
      <vt:lpstr>Clinical Advantages</vt:lpstr>
      <vt:lpstr>PowerPoint Presentation</vt:lpstr>
      <vt:lpstr>Take Home Messages</vt:lpstr>
      <vt:lpstr>Thank you!</vt:lpstr>
      <vt:lpstr>References</vt:lpstr>
    </vt:vector>
  </TitlesOfParts>
  <Company>ATSU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Lam</dc:creator>
  <cp:lastModifiedBy>Kelsey Jean Picha</cp:lastModifiedBy>
  <cp:revision>1248</cp:revision>
  <cp:lastPrinted>2016-06-07T20:02:34Z</cp:lastPrinted>
  <dcterms:created xsi:type="dcterms:W3CDTF">2014-06-26T10:27:54Z</dcterms:created>
  <dcterms:modified xsi:type="dcterms:W3CDTF">2021-10-03T14:29:35Z</dcterms:modified>
</cp:coreProperties>
</file>